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305" r:id="rId3"/>
    <p:sldId id="260" r:id="rId4"/>
    <p:sldId id="304" r:id="rId5"/>
    <p:sldId id="259" r:id="rId6"/>
    <p:sldId id="303" r:id="rId7"/>
    <p:sldId id="261" r:id="rId8"/>
    <p:sldId id="262" r:id="rId9"/>
    <p:sldId id="264" r:id="rId10"/>
    <p:sldId id="265" r:id="rId11"/>
    <p:sldId id="263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13" r:id="rId47"/>
    <p:sldId id="314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1" autoAdjust="0"/>
    <p:restoredTop sz="93003" autoAdjust="0"/>
  </p:normalViewPr>
  <p:slideViewPr>
    <p:cSldViewPr>
      <p:cViewPr varScale="1">
        <p:scale>
          <a:sx n="97" d="100"/>
          <a:sy n="97" d="100"/>
        </p:scale>
        <p:origin x="200" y="19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C0E2B6D-A008-42AC-A58D-B63420FA8792}" type="slidenum">
              <a:rPr lang="zh-CN" altLang="en-US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56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4580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BDF59C6-412E-4EA2-A374-83B1D8A0BC2C}" type="slidenum">
              <a:rPr lang="zh-CN" altLang="en-US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5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59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478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confirmed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error,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errata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572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09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2019/11/28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System Performance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Design for performance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9AAA92-F39E-8942-A51A-25DFCCE3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Improve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  <a:r>
              <a:rPr kumimoji="1" lang="zh-CN" altLang="en-US" dirty="0"/>
              <a:t> </a:t>
            </a:r>
            <a:r>
              <a:rPr kumimoji="1" lang="en-US" altLang="zh-CN" dirty="0"/>
              <a:t>Buy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E62040-1152-5C42-BAEF-D50DD3A0A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However:</a:t>
            </a:r>
            <a:endParaRPr kumimoji="1" lang="en" altLang="zh-CN" dirty="0"/>
          </a:p>
          <a:p>
            <a:pPr lvl="1"/>
            <a:r>
              <a:rPr kumimoji="1" lang="en" altLang="zh-CN" dirty="0"/>
              <a:t>Not all aspects improve at the same pace</a:t>
            </a:r>
          </a:p>
          <a:p>
            <a:pPr lvl="1"/>
            <a:r>
              <a:rPr kumimoji="1" lang="en" altLang="zh-CN" dirty="0"/>
              <a:t>Moore's Law is plateauing</a:t>
            </a:r>
          </a:p>
          <a:p>
            <a:pPr lvl="1"/>
            <a:r>
              <a:rPr kumimoji="1" lang="en" altLang="zh-CN" dirty="0"/>
              <a:t>Hardware improvements 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en" altLang="zh-CN" dirty="0"/>
              <a:t>t always keep pace with load increases</a:t>
            </a:r>
          </a:p>
          <a:p>
            <a:r>
              <a:rPr kumimoji="1" lang="en" altLang="zh-CN" dirty="0"/>
              <a:t>Conclusion</a:t>
            </a:r>
          </a:p>
          <a:p>
            <a:pPr lvl="1"/>
            <a:r>
              <a:rPr kumimoji="1" lang="en-US" altLang="zh-CN" dirty="0"/>
              <a:t>Need</a:t>
            </a:r>
            <a:r>
              <a:rPr kumimoji="1" lang="en" altLang="zh-CN" dirty="0"/>
              <a:t> to design for performance, potentially re-design as </a:t>
            </a:r>
            <a:r>
              <a:rPr kumimoji="1" lang="en" altLang="zh-CN"/>
              <a:t>load increases</a:t>
            </a:r>
            <a:endParaRPr kumimoji="1" lang="en" altLang="zh-CN" dirty="0"/>
          </a:p>
        </p:txBody>
      </p:sp>
    </p:spTree>
    <p:extLst>
      <p:ext uri="{BB962C8B-B14F-4D97-AF65-F5344CB8AC3E}">
        <p14:creationId xmlns:p14="http://schemas.microsoft.com/office/powerpoint/2010/main" val="3843451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Moore's Law</a:t>
            </a:r>
            <a:endParaRPr lang="zh-CN" altLang="en-US" dirty="0"/>
          </a:p>
        </p:txBody>
      </p:sp>
      <p:pic>
        <p:nvPicPr>
          <p:cNvPr id="4099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804" y="1568054"/>
            <a:ext cx="5724525" cy="355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96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80753-F1D2-3149-AA9D-B8174003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How to Improve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6B8F96-7B07-4240-A889-8E0B49E8E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Step-</a:t>
            </a:r>
            <a:r>
              <a:rPr kumimoji="1" lang="en" altLang="zh-CN" dirty="0"/>
              <a:t>1. </a:t>
            </a:r>
            <a:r>
              <a:rPr kumimoji="1" lang="en" altLang="zh-CN" b="1" dirty="0">
                <a:solidFill>
                  <a:srgbClr val="0096FF"/>
                </a:solidFill>
              </a:rPr>
              <a:t>measure</a:t>
            </a:r>
            <a:r>
              <a:rPr kumimoji="1" lang="en" altLang="zh-CN" dirty="0"/>
              <a:t> the system, and compare it to our system </a:t>
            </a:r>
            <a:r>
              <a:rPr kumimoji="1" lang="en" altLang="zh-CN" dirty="0">
                <a:solidFill>
                  <a:srgbClr val="0096FF"/>
                </a:solidFill>
              </a:rPr>
              <a:t>model</a:t>
            </a:r>
            <a:r>
              <a:rPr kumimoji="1" lang="en" altLang="zh-CN" dirty="0"/>
              <a:t>, to ﬁnd the bottleneck </a:t>
            </a:r>
          </a:p>
          <a:p>
            <a:r>
              <a:rPr kumimoji="1" lang="en-US" altLang="zh-CN" dirty="0"/>
              <a:t>Step-</a:t>
            </a:r>
            <a:r>
              <a:rPr kumimoji="1" lang="en" altLang="zh-CN" dirty="0"/>
              <a:t>2. </a:t>
            </a:r>
            <a:r>
              <a:rPr kumimoji="1" lang="en" altLang="zh-CN" b="1" dirty="0">
                <a:solidFill>
                  <a:srgbClr val="0096FF"/>
                </a:solidFill>
              </a:rPr>
              <a:t>relax</a:t>
            </a:r>
            <a:r>
              <a:rPr kumimoji="1" lang="en" altLang="zh-CN" dirty="0"/>
              <a:t> the bottleneck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73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Improving Performance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sp>
        <p:nvSpPr>
          <p:cNvPr id="3379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Get faster hardware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Fix application: better algorithm, fewer features (not in CSE)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General </a:t>
            </a:r>
            <a:r>
              <a:rPr lang="en-US" altLang="zh-CN" sz="2800" b="1" dirty="0"/>
              <a:t>system</a:t>
            </a:r>
            <a:r>
              <a:rPr lang="en-US" altLang="zh-CN" sz="2800" dirty="0"/>
              <a:t> optimization techniques: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Batching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Concurrency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Parallelism</a:t>
            </a:r>
            <a:r>
              <a:rPr lang="zh-CN" altLang="en-US" sz="2400" b="1" dirty="0">
                <a:solidFill>
                  <a:srgbClr val="0096FF"/>
                </a:solidFill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</a:rPr>
              <a:t>(scheduling)</a:t>
            </a:r>
            <a:endParaRPr lang="zh-CN" altLang="en-US" sz="2400" b="1" dirty="0">
              <a:solidFill>
                <a:srgbClr val="0096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1516" y="4335066"/>
            <a:ext cx="1510903" cy="352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Hardware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10325" y="3939779"/>
            <a:ext cx="1510904" cy="352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solidFill>
                  <a:schemeClr val="bg1"/>
                </a:solidFill>
              </a:rPr>
              <a:t>System</a:t>
            </a:r>
            <a:endParaRPr kumimoji="0"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9135" y="3533775"/>
            <a:ext cx="1510903" cy="35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Application</a:t>
            </a:r>
            <a:endParaRPr kumimoji="0" lang="zh-CN" altLang="en-US" sz="1350"/>
          </a:p>
        </p:txBody>
      </p:sp>
      <p:sp>
        <p:nvSpPr>
          <p:cNvPr id="12" name="右箭头 11"/>
          <p:cNvSpPr/>
          <p:nvPr/>
        </p:nvSpPr>
        <p:spPr>
          <a:xfrm>
            <a:off x="5919788" y="3988594"/>
            <a:ext cx="298847" cy="32742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65503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Metrics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25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 dirty="0"/>
              <a:t>Performance Metrics</a:t>
            </a:r>
            <a:endParaRPr kumimoji="0"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0" lang="en-US" altLang="zh-CN" sz="2800" dirty="0"/>
              <a:t>Computer Systems can be viewed as interconnected modules</a:t>
            </a:r>
          </a:p>
          <a:p>
            <a:pPr marL="0" indent="0"/>
            <a:endParaRPr kumimoji="0" lang="en-US" altLang="zh-CN" sz="2800" dirty="0"/>
          </a:p>
          <a:p>
            <a:pPr marL="0" indent="0">
              <a:buNone/>
            </a:pPr>
            <a:r>
              <a:rPr kumimoji="0" lang="en-US" altLang="zh-CN" sz="2800" dirty="0"/>
              <a:t>★ Capacity</a:t>
            </a:r>
          </a:p>
          <a:p>
            <a:pPr marL="0" indent="0">
              <a:buNone/>
            </a:pPr>
            <a:r>
              <a:rPr kumimoji="0" lang="en-US" altLang="zh-CN" sz="2800" dirty="0"/>
              <a:t>★ Latency</a:t>
            </a:r>
          </a:p>
          <a:p>
            <a:pPr marL="0" indent="0">
              <a:buNone/>
            </a:pPr>
            <a:r>
              <a:rPr kumimoji="0" lang="en-US" altLang="zh-CN" sz="2800" dirty="0"/>
              <a:t>★ Throughput</a:t>
            </a:r>
          </a:p>
          <a:p>
            <a:pPr marL="0" indent="0">
              <a:buNone/>
            </a:pPr>
            <a:r>
              <a:rPr lang="en-US" altLang="zh-CN" sz="2800" dirty="0"/>
              <a:t>★ Utilization </a:t>
            </a:r>
          </a:p>
          <a:p>
            <a:pPr marL="0" indent="0"/>
            <a:endParaRPr kumimoji="0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1428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Capacity</a:t>
            </a:r>
            <a:endParaRPr kumimoji="0"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2333625" algn="l"/>
              </a:tabLst>
            </a:pPr>
            <a:r>
              <a:rPr kumimoji="0" lang="en-US" altLang="zh-CN" sz="2400" b="1" dirty="0"/>
              <a:t>Capacity</a:t>
            </a:r>
            <a:r>
              <a:rPr kumimoji="0" lang="en-US" altLang="zh-CN" sz="2400" dirty="0"/>
              <a:t> – Size or amount of a service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Blocks on storage or memory devices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Cycles on a processor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Requests per second for a web server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Bits per second on a network link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lang="en-US" altLang="zh-CN" sz="2200" dirty="0"/>
              <a:t>...</a:t>
            </a:r>
            <a:endParaRPr kumimoji="0" lang="en-US" altLang="zh-CN" sz="2200" dirty="0"/>
          </a:p>
        </p:txBody>
      </p:sp>
      <p:sp>
        <p:nvSpPr>
          <p:cNvPr id="4" name="流程图: 磁盘 3"/>
          <p:cNvSpPr/>
          <p:nvPr/>
        </p:nvSpPr>
        <p:spPr>
          <a:xfrm>
            <a:off x="6530579" y="2137542"/>
            <a:ext cx="1750219" cy="1415653"/>
          </a:xfrm>
          <a:prstGeom prst="flowChartMagneticDisk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5" name="流程图: 磁盘 4"/>
          <p:cNvSpPr/>
          <p:nvPr/>
        </p:nvSpPr>
        <p:spPr>
          <a:xfrm>
            <a:off x="6530579" y="1822026"/>
            <a:ext cx="1750219" cy="81915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28570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Latency</a:t>
            </a:r>
            <a:endParaRPr kumimoji="0" lang="zh-CN" altLang="en-US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Latency</a:t>
            </a:r>
            <a:r>
              <a:rPr kumimoji="0" lang="en-US" altLang="zh-CN" sz="2400" dirty="0"/>
              <a:t>: the time it takes from start to finish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Webserver – Time from request to response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Network – Time from send() until receive() done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Procedure – Time from call until return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dirty="0"/>
              <a:t>For a multi-step process (Steps A + B)</a:t>
            </a:r>
          </a:p>
          <a:p>
            <a:pPr marL="400050" lvl="1" indent="0">
              <a:buNone/>
            </a:pP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A+B</a:t>
            </a:r>
            <a:r>
              <a:rPr kumimoji="0" lang="en-US" altLang="zh-CN" sz="2200" dirty="0"/>
              <a:t> ≥ </a:t>
            </a:r>
            <a:r>
              <a:rPr kumimoji="0" lang="en-US" altLang="zh-CN" sz="2200" dirty="0" err="1"/>
              <a:t>LatencyA</a:t>
            </a:r>
            <a:r>
              <a:rPr kumimoji="0" lang="en-US" altLang="zh-CN" sz="2200" dirty="0"/>
              <a:t> + </a:t>
            </a: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B</a:t>
            </a:r>
            <a:endParaRPr kumimoji="0" lang="en-US" altLang="zh-CN" sz="2200" baseline="-25000" dirty="0"/>
          </a:p>
          <a:p>
            <a:pPr marL="0" indent="0"/>
            <a:endParaRPr kumimoji="0" lang="en-US" altLang="zh-CN" sz="2400" dirty="0"/>
          </a:p>
          <a:p>
            <a:pPr marL="0" indent="0"/>
            <a:endParaRPr kumimoji="0"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7355681" y="1654969"/>
            <a:ext cx="971550" cy="427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Stage-1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7355681" y="2406254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Stage-1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7355681" y="315753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…</a:t>
            </a:r>
            <a:endParaRPr kumimoji="0"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7352110" y="3908823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Stage-n</a:t>
            </a:r>
            <a:endParaRPr kumimoji="0" lang="zh-CN" altLang="en-US" sz="1350"/>
          </a:p>
        </p:txBody>
      </p:sp>
      <p:cxnSp>
        <p:nvCxnSpPr>
          <p:cNvPr id="10" name="直接箭头连接符 9"/>
          <p:cNvCxnSpPr>
            <a:stCxn id="5" idx="2"/>
            <a:endCxn id="6" idx="0"/>
          </p:cNvCxnSpPr>
          <p:nvPr/>
        </p:nvCxnSpPr>
        <p:spPr>
          <a:xfrm>
            <a:off x="7841456" y="2082404"/>
            <a:ext cx="0" cy="32385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6" idx="2"/>
            <a:endCxn id="7" idx="0"/>
          </p:cNvCxnSpPr>
          <p:nvPr/>
        </p:nvCxnSpPr>
        <p:spPr>
          <a:xfrm>
            <a:off x="7841456" y="2832498"/>
            <a:ext cx="0" cy="32504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7837885" y="3583781"/>
            <a:ext cx="3572" cy="32504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194948" y="1463278"/>
            <a:ext cx="1320403" cy="3080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/>
          <p:cNvCxnSpPr>
            <a:endCxn id="5" idx="0"/>
          </p:cNvCxnSpPr>
          <p:nvPr/>
        </p:nvCxnSpPr>
        <p:spPr>
          <a:xfrm>
            <a:off x="7837885" y="1268016"/>
            <a:ext cx="3572" cy="38695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8" idx="2"/>
          </p:cNvCxnSpPr>
          <p:nvPr/>
        </p:nvCxnSpPr>
        <p:spPr>
          <a:xfrm>
            <a:off x="7837885" y="4335066"/>
            <a:ext cx="0" cy="4643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6" name="矩形 25"/>
          <p:cNvSpPr>
            <a:spLocks noChangeArrowheads="1"/>
          </p:cNvSpPr>
          <p:nvPr/>
        </p:nvSpPr>
        <p:spPr bwMode="auto">
          <a:xfrm>
            <a:off x="7429661" y="4844653"/>
            <a:ext cx="85812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/>
              <a:t>Response</a:t>
            </a:r>
            <a:endParaRPr kumimoji="0" lang="zh-CN" altLang="en-US" sz="1350"/>
          </a:p>
        </p:txBody>
      </p:sp>
      <p:sp>
        <p:nvSpPr>
          <p:cNvPr id="8207" name="矩形 26"/>
          <p:cNvSpPr>
            <a:spLocks noChangeArrowheads="1"/>
          </p:cNvSpPr>
          <p:nvPr/>
        </p:nvSpPr>
        <p:spPr bwMode="auto">
          <a:xfrm>
            <a:off x="7469211" y="941785"/>
            <a:ext cx="75520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/>
              <a:t>Request</a:t>
            </a:r>
            <a:endParaRPr kumimoji="0" lang="zh-CN" altLang="en-US" sz="1350"/>
          </a:p>
        </p:txBody>
      </p:sp>
      <p:sp>
        <p:nvSpPr>
          <p:cNvPr id="8208" name="矩形 27"/>
          <p:cNvSpPr>
            <a:spLocks noChangeArrowheads="1"/>
          </p:cNvSpPr>
          <p:nvPr/>
        </p:nvSpPr>
        <p:spPr bwMode="auto">
          <a:xfrm>
            <a:off x="6496708" y="1478756"/>
            <a:ext cx="6928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/>
              <a:t>Service</a:t>
            </a:r>
            <a:endParaRPr kumimoji="0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96027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Throughput</a:t>
            </a:r>
            <a:endParaRPr kumimoji="0" lang="zh-CN" altLang="en-US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Throughput</a:t>
            </a:r>
            <a:r>
              <a:rPr kumimoji="0" lang="en-US" altLang="zh-CN" sz="2400" dirty="0"/>
              <a:t>: rate at which work is done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Webserver – Requests per second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Network – Bytes per second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Procedure – Calls per second</a:t>
            </a:r>
          </a:p>
          <a:p>
            <a:pPr marL="0" indent="0">
              <a:buNone/>
            </a:pPr>
            <a:r>
              <a:rPr kumimoji="0" lang="en-US" altLang="zh-CN" sz="2400" dirty="0"/>
              <a:t>Pipeline of modules</a:t>
            </a:r>
          </a:p>
          <a:p>
            <a:pPr marL="400050" lvl="1" indent="0">
              <a:buNone/>
            </a:pPr>
            <a:r>
              <a:rPr kumimoji="0" lang="en-US" altLang="zh-CN" sz="2200" dirty="0" err="1"/>
              <a:t>Thoughput</a:t>
            </a:r>
            <a:r>
              <a:rPr kumimoji="0" lang="en-US" altLang="zh-CN" sz="2200" baseline="-25000" dirty="0" err="1"/>
              <a:t>A+B</a:t>
            </a:r>
            <a:r>
              <a:rPr kumimoji="0" lang="en-US" altLang="zh-CN" sz="2200" dirty="0"/>
              <a:t> ≤ minimum(</a:t>
            </a:r>
            <a:r>
              <a:rPr kumimoji="0" lang="en-US" altLang="zh-CN" sz="2200" dirty="0" err="1"/>
              <a:t>Throughput</a:t>
            </a:r>
            <a:r>
              <a:rPr kumimoji="0" lang="en-US" altLang="zh-CN" sz="2200" baseline="-25000" dirty="0" err="1"/>
              <a:t>A</a:t>
            </a:r>
            <a:r>
              <a:rPr kumimoji="0" lang="en-US" altLang="zh-CN" sz="2200" dirty="0"/>
              <a:t>, </a:t>
            </a:r>
            <a:r>
              <a:rPr kumimoji="0" lang="en-US" altLang="zh-CN" sz="2200" dirty="0" err="1"/>
              <a:t>Throughput</a:t>
            </a:r>
            <a:r>
              <a:rPr kumimoji="0" lang="en-US" altLang="zh-CN" sz="2200" baseline="-25000" dirty="0" err="1"/>
              <a:t>B</a:t>
            </a:r>
            <a:r>
              <a:rPr kumimoji="0" lang="en-US" altLang="zh-CN" sz="2200" dirty="0"/>
              <a:t>)</a:t>
            </a:r>
          </a:p>
          <a:p>
            <a:pPr marL="400050" lvl="1" indent="0">
              <a:buNone/>
            </a:pPr>
            <a:r>
              <a:rPr kumimoji="0" lang="en-US" altLang="zh-CN" sz="2400" dirty="0"/>
              <a:t>Bottleneck</a:t>
            </a:r>
          </a:p>
        </p:txBody>
      </p:sp>
      <p:sp>
        <p:nvSpPr>
          <p:cNvPr id="4" name="圆柱形 5"/>
          <p:cNvSpPr/>
          <p:nvPr/>
        </p:nvSpPr>
        <p:spPr>
          <a:xfrm rot="5400000">
            <a:off x="5611416" y="2489597"/>
            <a:ext cx="531019" cy="8763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>
                <a:solidFill>
                  <a:srgbClr val="000000"/>
                </a:solidFill>
              </a:rPr>
              <a:t>100</a:t>
            </a:r>
            <a:endParaRPr kumimoji="0" lang="zh-CN" altLang="en-US" sz="1050">
              <a:solidFill>
                <a:srgbClr val="000000"/>
              </a:solidFill>
            </a:endParaRPr>
          </a:p>
        </p:txBody>
      </p:sp>
      <p:sp>
        <p:nvSpPr>
          <p:cNvPr id="5" name="圆柱形 6"/>
          <p:cNvSpPr/>
          <p:nvPr/>
        </p:nvSpPr>
        <p:spPr>
          <a:xfrm rot="5400000">
            <a:off x="6610351" y="2039541"/>
            <a:ext cx="941784" cy="136564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 dirty="0"/>
              <a:t>1000</a:t>
            </a:r>
            <a:endParaRPr kumimoji="0" lang="zh-CN" altLang="en-US" sz="1050" dirty="0"/>
          </a:p>
        </p:txBody>
      </p:sp>
      <p:sp>
        <p:nvSpPr>
          <p:cNvPr id="6" name="圆柱形 7"/>
          <p:cNvSpPr/>
          <p:nvPr/>
        </p:nvSpPr>
        <p:spPr>
          <a:xfrm rot="5400000">
            <a:off x="7948612" y="2732485"/>
            <a:ext cx="325041" cy="5750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>
                <a:solidFill>
                  <a:srgbClr val="000000"/>
                </a:solidFill>
              </a:rPr>
              <a:t>10</a:t>
            </a:r>
            <a:endParaRPr kumimoji="0" lang="zh-CN" altLang="en-US" sz="1050">
              <a:solidFill>
                <a:srgbClr val="0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8B3B84-2F14-1F48-B92B-D99ACA10A2F2}"/>
              </a:ext>
            </a:extLst>
          </p:cNvPr>
          <p:cNvSpPr/>
          <p:nvPr/>
        </p:nvSpPr>
        <p:spPr>
          <a:xfrm>
            <a:off x="713096" y="5124664"/>
            <a:ext cx="7234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lvl="1" indent="0" algn="ctr">
              <a:buNone/>
            </a:pPr>
            <a:r>
              <a:rPr lang="en-US" altLang="zh-CN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Compare</a:t>
            </a:r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measured</a:t>
            </a:r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throughput</a:t>
            </a:r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to</a:t>
            </a:r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possible</a:t>
            </a:r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throughput:</a:t>
            </a:r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utilization</a:t>
            </a:r>
            <a:endParaRPr lang="en-US" altLang="zh-CN" sz="2400" b="1" dirty="0">
              <a:solidFill>
                <a:srgbClr val="0096FF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2364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Utilization</a:t>
            </a:r>
            <a:endParaRPr kumimoji="0"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0" lang="en-US" altLang="zh-CN" sz="2000" b="1" dirty="0"/>
              <a:t>Utilization</a:t>
            </a:r>
            <a:r>
              <a:rPr kumimoji="0" lang="en-US" altLang="zh-CN" sz="2000" dirty="0"/>
              <a:t> – Fraction of capacity used by a workload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CPU is 50% busy, rest in idle loop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75% of disk blocks are allocated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Webserver is running at 20% of capacity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20% of the time network is busy</a:t>
            </a:r>
          </a:p>
          <a:p>
            <a:pPr marL="400050" lvl="1" indent="0">
              <a:buNone/>
            </a:pPr>
            <a:r>
              <a:rPr lang="en-US" altLang="zh-CN" sz="2000" dirty="0"/>
              <a:t>...</a:t>
            </a:r>
            <a:endParaRPr kumimoji="0" lang="en-US" altLang="zh-CN" sz="2000" dirty="0"/>
          </a:p>
          <a:p>
            <a:pPr marL="0" indent="0">
              <a:buNone/>
            </a:pPr>
            <a:r>
              <a:rPr lang="en-US" altLang="zh-CN" sz="2000" b="1" dirty="0"/>
              <a:t>Utilization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means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bottleneck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obvious?</a:t>
            </a:r>
            <a:r>
              <a:rPr lang="zh-CN" altLang="en-US" sz="2000" dirty="0"/>
              <a:t> </a:t>
            </a:r>
            <a:r>
              <a:rPr lang="en-US" altLang="zh-CN" sz="2000" dirty="0"/>
              <a:t>Sometimes.</a:t>
            </a:r>
          </a:p>
          <a:p>
            <a:pPr marL="400050" lvl="1" indent="0">
              <a:buNone/>
            </a:pPr>
            <a:r>
              <a:rPr lang="en-US" altLang="zh-CN" sz="2000" dirty="0"/>
              <a:t>Yes:</a:t>
            </a:r>
            <a:r>
              <a:rPr lang="zh-CN" altLang="en-US" sz="2000" dirty="0"/>
              <a:t> </a:t>
            </a: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CPU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100%</a:t>
            </a:r>
            <a:r>
              <a:rPr lang="zh-CN" altLang="en-US" sz="2000" dirty="0"/>
              <a:t> </a:t>
            </a:r>
            <a:r>
              <a:rPr lang="en-US" altLang="zh-CN" sz="2000" dirty="0"/>
              <a:t>utilized</a:t>
            </a:r>
            <a:r>
              <a:rPr lang="zh-CN" altLang="en-US" sz="2000" dirty="0"/>
              <a:t> </a:t>
            </a:r>
            <a:r>
              <a:rPr lang="en-US" altLang="zh-CN" sz="2000" dirty="0"/>
              <a:t>vs.</a:t>
            </a:r>
            <a:r>
              <a:rPr lang="zh-CN" altLang="en-US" sz="2000" dirty="0"/>
              <a:t> </a:t>
            </a:r>
            <a:r>
              <a:rPr lang="en-US" altLang="zh-CN" sz="2000" dirty="0"/>
              <a:t>disk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20%</a:t>
            </a:r>
            <a:r>
              <a:rPr lang="zh-CN" altLang="en-US" sz="2000" dirty="0"/>
              <a:t> </a:t>
            </a:r>
            <a:r>
              <a:rPr lang="en-US" altLang="zh-CN" sz="2000" dirty="0"/>
              <a:t>utilized</a:t>
            </a:r>
          </a:p>
          <a:p>
            <a:pPr marL="400050" lvl="1" indent="0">
              <a:buNone/>
            </a:pPr>
            <a:r>
              <a:rPr lang="en-US" altLang="zh-CN" sz="2000" dirty="0"/>
              <a:t>No:</a:t>
            </a:r>
            <a:r>
              <a:rPr lang="zh-CN" altLang="en-US" sz="2000" dirty="0"/>
              <a:t> </a:t>
            </a: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CPU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disk</a:t>
            </a:r>
            <a:r>
              <a:rPr lang="zh-CN" altLang="en-US" sz="2000" dirty="0"/>
              <a:t> </a:t>
            </a:r>
            <a:r>
              <a:rPr lang="en-US" altLang="zh-CN" sz="2000" dirty="0"/>
              <a:t>are</a:t>
            </a:r>
            <a:r>
              <a:rPr lang="zh-CN" altLang="en-US" sz="2000" dirty="0"/>
              <a:t> </a:t>
            </a:r>
            <a:r>
              <a:rPr lang="en-US" altLang="zh-CN" sz="2000" dirty="0"/>
              <a:t>50%</a:t>
            </a:r>
            <a:r>
              <a:rPr lang="zh-CN" altLang="en-US" sz="2000" dirty="0"/>
              <a:t> </a:t>
            </a:r>
            <a:r>
              <a:rPr lang="en-US" altLang="zh-CN" sz="2000" dirty="0"/>
              <a:t>utilized,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at</a:t>
            </a:r>
            <a:r>
              <a:rPr lang="zh-CN" altLang="en-US" sz="2000" dirty="0"/>
              <a:t> </a:t>
            </a:r>
            <a:r>
              <a:rPr lang="en-US" altLang="zh-CN" sz="2000" dirty="0"/>
              <a:t>alternating</a:t>
            </a:r>
            <a:r>
              <a:rPr lang="zh-CN" altLang="en-US" sz="2000" dirty="0"/>
              <a:t> </a:t>
            </a:r>
            <a:r>
              <a:rPr lang="en-US" altLang="zh-CN" sz="2000" dirty="0"/>
              <a:t>times</a:t>
            </a:r>
            <a:endParaRPr lang="zh-CN" altLang="en-US" sz="2000" dirty="0"/>
          </a:p>
        </p:txBody>
      </p:sp>
      <p:sp>
        <p:nvSpPr>
          <p:cNvPr id="4" name="饼形 3"/>
          <p:cNvSpPr/>
          <p:nvPr/>
        </p:nvSpPr>
        <p:spPr>
          <a:xfrm>
            <a:off x="6804248" y="2390974"/>
            <a:ext cx="1525190" cy="1463279"/>
          </a:xfrm>
          <a:prstGeom prst="pie">
            <a:avLst>
              <a:gd name="adj1" fmla="val 19365190"/>
              <a:gd name="adj2" fmla="val 1620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857825" y="2281436"/>
            <a:ext cx="1525191" cy="1463279"/>
          </a:xfrm>
          <a:prstGeom prst="pie">
            <a:avLst>
              <a:gd name="adj1" fmla="val 16221432"/>
              <a:gd name="adj2" fmla="val 19407374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/>
          <p:cNvCxnSpPr/>
          <p:nvPr/>
        </p:nvCxnSpPr>
        <p:spPr>
          <a:xfrm>
            <a:off x="6458958" y="1287451"/>
            <a:ext cx="0" cy="34718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3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kumimoji="0" lang="en-US" altLang="zh-CN"/>
              <a:t>Relationship between Latency &amp; Throughput</a:t>
            </a:r>
            <a:endParaRPr kumimoji="0" lang="zh-CN" altLang="en-US"/>
          </a:p>
        </p:txBody>
      </p:sp>
      <p:sp>
        <p:nvSpPr>
          <p:cNvPr id="10244" name="内容占位符 2"/>
          <p:cNvSpPr>
            <a:spLocks noGrp="1"/>
          </p:cNvSpPr>
          <p:nvPr>
            <p:ph idx="1"/>
          </p:nvPr>
        </p:nvSpPr>
        <p:spPr>
          <a:xfrm>
            <a:off x="475060" y="1259764"/>
            <a:ext cx="8058150" cy="3533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serial: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= 1 / (Latency)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parallel: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has </a:t>
            </a:r>
            <a:r>
              <a:rPr kumimoji="0" lang="en-US" altLang="zh-CN" sz="2400" b="1" dirty="0">
                <a:solidFill>
                  <a:srgbClr val="FF0000"/>
                </a:solidFill>
              </a:rPr>
              <a:t>no</a:t>
            </a:r>
            <a:r>
              <a:rPr kumimoji="0" lang="en-US" altLang="zh-CN" sz="2400" dirty="0">
                <a:solidFill>
                  <a:srgbClr val="FF0000"/>
                </a:solidFill>
              </a:rPr>
              <a:t> </a:t>
            </a:r>
            <a:r>
              <a:rPr kumimoji="0" lang="en-US" altLang="zh-CN" sz="2400" dirty="0"/>
              <a:t>direct relationship</a:t>
            </a:r>
            <a:br>
              <a:rPr kumimoji="0" lang="en-US" altLang="zh-CN" sz="2400" dirty="0"/>
            </a:br>
            <a:r>
              <a:rPr kumimoji="0" lang="en-US" altLang="zh-CN" sz="2400" dirty="0"/>
              <a:t>with latency</a:t>
            </a:r>
          </a:p>
          <a:p>
            <a:pPr marL="0" indent="0">
              <a:buNone/>
            </a:pPr>
            <a:endParaRPr kumimoji="0" lang="en-US" altLang="zh-CN" sz="2400" dirty="0"/>
          </a:p>
        </p:txBody>
      </p:sp>
      <p:sp>
        <p:nvSpPr>
          <p:cNvPr id="6" name="圆柱形 5"/>
          <p:cNvSpPr/>
          <p:nvPr/>
        </p:nvSpPr>
        <p:spPr>
          <a:xfrm rot="5400000">
            <a:off x="657623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7" name="圆柱形 6"/>
          <p:cNvSpPr/>
          <p:nvPr/>
        </p:nvSpPr>
        <p:spPr>
          <a:xfrm rot="5400000">
            <a:off x="7386454" y="1316026"/>
            <a:ext cx="420291" cy="7274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8" name="圆柱形 7"/>
          <p:cNvSpPr/>
          <p:nvPr/>
        </p:nvSpPr>
        <p:spPr>
          <a:xfrm rot="5400000">
            <a:off x="819667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圆柱形 8"/>
          <p:cNvSpPr/>
          <p:nvPr/>
        </p:nvSpPr>
        <p:spPr>
          <a:xfrm rot="5400000">
            <a:off x="5768395" y="1856570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圆柱形 8"/>
          <p:cNvSpPr/>
          <p:nvPr/>
        </p:nvSpPr>
        <p:spPr>
          <a:xfrm rot="5400000">
            <a:off x="6570877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圆柱形 8"/>
          <p:cNvSpPr/>
          <p:nvPr/>
        </p:nvSpPr>
        <p:spPr>
          <a:xfrm rot="5400000">
            <a:off x="7385264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9" name="圆柱形 6"/>
          <p:cNvSpPr/>
          <p:nvPr/>
        </p:nvSpPr>
        <p:spPr>
          <a:xfrm rot="5400000">
            <a:off x="6507774" y="3457961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4" name="圆柱形 6"/>
          <p:cNvSpPr/>
          <p:nvPr/>
        </p:nvSpPr>
        <p:spPr>
          <a:xfrm rot="5400000">
            <a:off x="7134042" y="3460342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5" name="圆柱形 6"/>
          <p:cNvSpPr/>
          <p:nvPr/>
        </p:nvSpPr>
        <p:spPr>
          <a:xfrm rot="5400000">
            <a:off x="7760311" y="3461532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圆柱形 6"/>
          <p:cNvSpPr/>
          <p:nvPr/>
        </p:nvSpPr>
        <p:spPr>
          <a:xfrm rot="5400000">
            <a:off x="8395509" y="3460937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7" name="圆柱形 6"/>
          <p:cNvSpPr/>
          <p:nvPr/>
        </p:nvSpPr>
        <p:spPr>
          <a:xfrm rot="5400000">
            <a:off x="5874361" y="3981836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8" name="圆柱形 6"/>
          <p:cNvSpPr/>
          <p:nvPr/>
        </p:nvSpPr>
        <p:spPr>
          <a:xfrm rot="5400000">
            <a:off x="6500630" y="3984217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圆柱形 6"/>
          <p:cNvSpPr/>
          <p:nvPr/>
        </p:nvSpPr>
        <p:spPr>
          <a:xfrm rot="5400000">
            <a:off x="7126898" y="3985407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0" name="圆柱形 6"/>
          <p:cNvSpPr/>
          <p:nvPr/>
        </p:nvSpPr>
        <p:spPr>
          <a:xfrm rot="5400000">
            <a:off x="7762096" y="3984812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3" name="直线连接符 2"/>
          <p:cNvCxnSpPr/>
          <p:nvPr/>
        </p:nvCxnSpPr>
        <p:spPr>
          <a:xfrm>
            <a:off x="8721145" y="1912529"/>
            <a:ext cx="0" cy="106441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8844970" y="2507842"/>
            <a:ext cx="0" cy="10656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074511" y="2448310"/>
            <a:ext cx="0" cy="7239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6951877" y="2895985"/>
            <a:ext cx="0" cy="6477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7200" y="4992645"/>
            <a:ext cx="8315249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How to improve throughput? Reduce latency &amp; Increase paralleling</a:t>
            </a:r>
            <a:endParaRPr lang="zh-CN" altLang="en-US" sz="20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4232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Few users</a:t>
            </a:r>
          </a:p>
          <a:p>
            <a:pPr lvl="1"/>
            <a:r>
              <a:rPr lang="en-US" altLang="zh-CN" sz="2400" dirty="0"/>
              <a:t>Low latency</a:t>
            </a:r>
          </a:p>
          <a:p>
            <a:pPr lvl="1"/>
            <a:r>
              <a:rPr lang="en-US" altLang="zh-CN" sz="2400" dirty="0"/>
              <a:t>Low throughput (few users = few requests)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3145532"/>
            <a:ext cx="74866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38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Moderate users</a:t>
            </a:r>
          </a:p>
          <a:p>
            <a:pPr lvl="1"/>
            <a:r>
              <a:rPr lang="en-US" altLang="zh-CN" sz="2400" dirty="0"/>
              <a:t>Low latency (new users consume previously idle resources)</a:t>
            </a:r>
          </a:p>
          <a:p>
            <a:pPr lvl="1"/>
            <a:r>
              <a:rPr lang="en-US" altLang="zh-CN" sz="2400" dirty="0"/>
              <a:t>High throughput (more users = more requests)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82" y="3038272"/>
            <a:ext cx="74676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4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Many users</a:t>
            </a:r>
          </a:p>
          <a:p>
            <a:pPr lvl="1"/>
            <a:r>
              <a:rPr lang="en-US" altLang="zh-CN" sz="2400" dirty="0"/>
              <a:t>High latency (requests queue up)</a:t>
            </a:r>
          </a:p>
          <a:p>
            <a:pPr lvl="1"/>
            <a:r>
              <a:rPr lang="en-US" altLang="zh-CN" sz="2400" dirty="0"/>
              <a:t>Throughput plateaus (cannot serve requests any faster)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3107081"/>
            <a:ext cx="73914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9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Bottlenecks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/>
              <a:t>Throughput</a:t>
            </a:r>
            <a:r>
              <a:rPr lang="en-US" altLang="zh-CN" sz="2400" dirty="0"/>
              <a:t> frequently is a resource limit</a:t>
            </a:r>
          </a:p>
          <a:p>
            <a:pPr lvl="1"/>
            <a:r>
              <a:rPr lang="en-US" altLang="zh-CN" sz="2000" dirty="0"/>
              <a:t>Example: Buy a fatter pipe but it costs more</a:t>
            </a:r>
          </a:p>
          <a:p>
            <a:pPr lvl="1"/>
            <a:r>
              <a:rPr lang="en-US" altLang="zh-CN" sz="2000" dirty="0"/>
              <a:t>Famous saying: You can buy throughput but you can't bribe god</a:t>
            </a:r>
          </a:p>
          <a:p>
            <a:r>
              <a:rPr lang="en-US" altLang="zh-CN" sz="2400" b="1" dirty="0"/>
              <a:t>Latency</a:t>
            </a:r>
            <a:r>
              <a:rPr lang="en-US" altLang="zh-CN" sz="2400" dirty="0"/>
              <a:t> is the harder of the problems</a:t>
            </a:r>
          </a:p>
          <a:p>
            <a:pPr lvl="1"/>
            <a:r>
              <a:rPr lang="en-US" altLang="zh-CN" sz="2000" dirty="0"/>
              <a:t>Frequently fundamental limits</a:t>
            </a:r>
          </a:p>
          <a:p>
            <a:pPr lvl="1"/>
            <a:r>
              <a:rPr lang="en-US" altLang="zh-CN" sz="2000" dirty="0"/>
              <a:t>Speed of CPU</a:t>
            </a:r>
          </a:p>
          <a:p>
            <a:pPr lvl="1"/>
            <a:r>
              <a:rPr lang="en-US" altLang="zh-CN" sz="2000" dirty="0"/>
              <a:t>Speed of communication link (e.g., light)</a:t>
            </a:r>
          </a:p>
          <a:p>
            <a:endParaRPr lang="en-US" altLang="zh-CN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04270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Latency Improves Slowly</a:t>
            </a:r>
            <a:endParaRPr lang="zh-CN" altLang="en-US"/>
          </a:p>
        </p:txBody>
      </p:sp>
      <p:pic>
        <p:nvPicPr>
          <p:cNvPr id="1843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69" y="1504950"/>
            <a:ext cx="5842397" cy="364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386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等线" panose="02010600030101010101" pitchFamily="2" charset="-122"/>
                <a:ea typeface="等线" panose="02010600030101010101" pitchFamily="2" charset="-122"/>
              </a:rPr>
              <a:t>Fast Path for Latency Optimizations</a:t>
            </a:r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66129" y="1345332"/>
            <a:ext cx="5834063" cy="3263504"/>
          </a:xfrm>
        </p:spPr>
        <p:txBody>
          <a:bodyPr>
            <a:noAutofit/>
          </a:bodyPr>
          <a:lstStyle/>
          <a:p>
            <a:pPr marL="0" indent="0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Use knowledge of the workload</a:t>
            </a:r>
          </a:p>
          <a:p>
            <a:pPr marL="0" indent="0"/>
            <a:r>
              <a:rPr lang="en-US" altLang="zh-CN" sz="24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Make the common cases faster</a:t>
            </a:r>
          </a:p>
          <a:p>
            <a:pPr marL="0" indent="0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E.g., cache hit VS. cache miss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/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if (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WorksOnFastPath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(request))</a:t>
            </a:r>
            <a:b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DoFastCase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(request);</a:t>
            </a:r>
          </a:p>
          <a:p>
            <a:pPr marL="0" indent="0">
              <a:buNone/>
            </a:pP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else</a:t>
            </a:r>
            <a:b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DoNormalCase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(request);</a:t>
            </a:r>
          </a:p>
          <a:p>
            <a:pPr marL="0" indent="0"/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02330" y="1810966"/>
            <a:ext cx="971550" cy="427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Stage-1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46295" y="271584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Stage-2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46295" y="349808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18999" y="4208885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latin typeface="等线" panose="02010600030101010101" pitchFamily="2" charset="-122"/>
                <a:ea typeface="等线" panose="02010600030101010101" pitchFamily="2" charset="-122"/>
              </a:rPr>
              <a:t>Stage-n</a:t>
            </a:r>
            <a:endParaRPr kumimoji="0" lang="zh-CN" altLang="en-US" sz="135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9"/>
          <p:cNvCxnSpPr>
            <a:stCxn id="4" idx="2"/>
            <a:endCxn id="5" idx="0"/>
          </p:cNvCxnSpPr>
          <p:nvPr/>
        </p:nvCxnSpPr>
        <p:spPr>
          <a:xfrm flipH="1">
            <a:off x="6732070" y="2238400"/>
            <a:ext cx="656035" cy="47744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10"/>
          <p:cNvCxnSpPr>
            <a:stCxn id="5" idx="2"/>
            <a:endCxn id="6" idx="0"/>
          </p:cNvCxnSpPr>
          <p:nvPr/>
        </p:nvCxnSpPr>
        <p:spPr>
          <a:xfrm>
            <a:off x="6732070" y="3142084"/>
            <a:ext cx="0" cy="35599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14"/>
          <p:cNvCxnSpPr>
            <a:stCxn id="6" idx="2"/>
            <a:endCxn id="7" idx="0"/>
          </p:cNvCxnSpPr>
          <p:nvPr/>
        </p:nvCxnSpPr>
        <p:spPr>
          <a:xfrm>
            <a:off x="6732070" y="3924325"/>
            <a:ext cx="672704" cy="28456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162952" y="1538312"/>
            <a:ext cx="2437210" cy="3305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2" name="直接箭头连接符 18"/>
          <p:cNvCxnSpPr>
            <a:endCxn id="4" idx="0"/>
          </p:cNvCxnSpPr>
          <p:nvPr/>
        </p:nvCxnSpPr>
        <p:spPr>
          <a:xfrm>
            <a:off x="7388105" y="1384722"/>
            <a:ext cx="0" cy="4262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22"/>
          <p:cNvCxnSpPr>
            <a:stCxn id="7" idx="2"/>
          </p:cNvCxnSpPr>
          <p:nvPr/>
        </p:nvCxnSpPr>
        <p:spPr>
          <a:xfrm>
            <a:off x="7404774" y="4635129"/>
            <a:ext cx="0" cy="4643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0" name="矩形 25"/>
          <p:cNvSpPr>
            <a:spLocks noChangeArrowheads="1"/>
          </p:cNvSpPr>
          <p:nvPr/>
        </p:nvSpPr>
        <p:spPr bwMode="auto">
          <a:xfrm>
            <a:off x="6978212" y="5144716"/>
            <a:ext cx="8947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Response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71" name="矩形 26"/>
          <p:cNvSpPr>
            <a:spLocks noChangeArrowheads="1"/>
          </p:cNvSpPr>
          <p:nvPr/>
        </p:nvSpPr>
        <p:spPr bwMode="auto">
          <a:xfrm>
            <a:off x="7013297" y="1057300"/>
            <a:ext cx="7793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Request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72" name="矩形 27"/>
          <p:cNvSpPr>
            <a:spLocks noChangeArrowheads="1"/>
          </p:cNvSpPr>
          <p:nvPr/>
        </p:nvSpPr>
        <p:spPr bwMode="auto">
          <a:xfrm>
            <a:off x="6156176" y="2277691"/>
            <a:ext cx="9172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Slow path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97642" y="314803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22" name="直接箭头连接符 9"/>
          <p:cNvCxnSpPr>
            <a:stCxn id="4" idx="2"/>
            <a:endCxn id="21" idx="0"/>
          </p:cNvCxnSpPr>
          <p:nvPr/>
        </p:nvCxnSpPr>
        <p:spPr>
          <a:xfrm>
            <a:off x="7388105" y="2238400"/>
            <a:ext cx="595313" cy="90963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9"/>
          <p:cNvCxnSpPr>
            <a:stCxn id="21" idx="2"/>
            <a:endCxn id="7" idx="0"/>
          </p:cNvCxnSpPr>
          <p:nvPr/>
        </p:nvCxnSpPr>
        <p:spPr>
          <a:xfrm flipH="1">
            <a:off x="7404774" y="3574281"/>
            <a:ext cx="578644" cy="63460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6" name="矩形 27"/>
          <p:cNvSpPr>
            <a:spLocks noChangeArrowheads="1"/>
          </p:cNvSpPr>
          <p:nvPr/>
        </p:nvSpPr>
        <p:spPr bwMode="auto">
          <a:xfrm>
            <a:off x="7609405" y="2289597"/>
            <a:ext cx="86113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Fast path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6129" y="3721596"/>
            <a:ext cx="3457799" cy="142312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8039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Fast Path for Latency Optimizations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 err="1">
                <a:solidFill>
                  <a:srgbClr val="0096FF"/>
                </a:solidFill>
              </a:rPr>
              <a:t>AverageLatency</a:t>
            </a:r>
            <a:r>
              <a:rPr lang="en-US" altLang="zh-CN" sz="1800" dirty="0">
                <a:solidFill>
                  <a:srgbClr val="0096FF"/>
                </a:solidFill>
              </a:rPr>
              <a:t> = </a:t>
            </a:r>
            <a:r>
              <a:rPr lang="en-US" altLang="zh-CN" sz="1800" dirty="0" err="1">
                <a:solidFill>
                  <a:srgbClr val="0096FF"/>
                </a:solidFill>
              </a:rPr>
              <a:t>Frequencyfast</a:t>
            </a:r>
            <a:r>
              <a:rPr lang="en-US" altLang="zh-CN" sz="1800" dirty="0">
                <a:solidFill>
                  <a:srgbClr val="0096FF"/>
                </a:solidFill>
              </a:rPr>
              <a:t> x </a:t>
            </a:r>
            <a:r>
              <a:rPr lang="en-US" altLang="zh-CN" sz="1800" dirty="0" err="1">
                <a:solidFill>
                  <a:srgbClr val="0096FF"/>
                </a:solidFill>
              </a:rPr>
              <a:t>Latencyfast</a:t>
            </a:r>
            <a:r>
              <a:rPr lang="en-US" altLang="zh-CN" sz="1800" dirty="0">
                <a:solidFill>
                  <a:srgbClr val="0096FF"/>
                </a:solidFill>
              </a:rPr>
              <a:t> + </a:t>
            </a:r>
            <a:r>
              <a:rPr lang="en-US" altLang="zh-CN" sz="1800" dirty="0" err="1">
                <a:solidFill>
                  <a:srgbClr val="0096FF"/>
                </a:solidFill>
              </a:rPr>
              <a:t>Frequencyslow</a:t>
            </a:r>
            <a:r>
              <a:rPr lang="en-US" altLang="zh-CN" sz="1800" dirty="0">
                <a:solidFill>
                  <a:srgbClr val="0096FF"/>
                </a:solidFill>
              </a:rPr>
              <a:t> x </a:t>
            </a:r>
            <a:r>
              <a:rPr lang="en-US" altLang="zh-CN" sz="1800" dirty="0" err="1">
                <a:solidFill>
                  <a:srgbClr val="0096FF"/>
                </a:solidFill>
              </a:rPr>
              <a:t>Latencyslow</a:t>
            </a:r>
            <a:endParaRPr lang="en-US" altLang="zh-CN" sz="1800" dirty="0">
              <a:solidFill>
                <a:srgbClr val="0096FF"/>
              </a:solidFill>
            </a:endParaRPr>
          </a:p>
          <a:p>
            <a:r>
              <a:rPr lang="en-US" altLang="zh-CN" sz="2000" dirty="0"/>
              <a:t>Is introducing a fast path worth the effort?</a:t>
            </a:r>
          </a:p>
          <a:p>
            <a:pPr lvl="1"/>
            <a:r>
              <a:rPr lang="en-US" altLang="zh-CN" sz="1800" dirty="0"/>
              <a:t>depends on the difference of latency,</a:t>
            </a:r>
          </a:p>
          <a:p>
            <a:pPr lvl="1"/>
            <a:r>
              <a:rPr lang="en-US" altLang="zh-CN" sz="1800" dirty="0"/>
              <a:t>and the frequency using fast path,</a:t>
            </a:r>
          </a:p>
          <a:p>
            <a:pPr lvl="1"/>
            <a:r>
              <a:rPr lang="en-US" altLang="zh-CN" sz="1800" dirty="0"/>
              <a:t>which is dependent on the workload</a:t>
            </a:r>
          </a:p>
          <a:p>
            <a:r>
              <a:rPr lang="en-US" altLang="zh-CN" sz="2000" dirty="0"/>
              <a:t>Many workloads do not have a uniform distribution of requests,</a:t>
            </a:r>
          </a:p>
          <a:p>
            <a:pPr lvl="1"/>
            <a:r>
              <a:rPr lang="en-US" altLang="zh-CN" sz="1800" dirty="0"/>
              <a:t>thus introducing a fast path works well</a:t>
            </a:r>
          </a:p>
          <a:p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560469" y="3126830"/>
            <a:ext cx="219075" cy="2702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9279" y="2137420"/>
            <a:ext cx="22026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28372" y="2754164"/>
            <a:ext cx="222647" cy="640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7181" y="2138610"/>
            <a:ext cx="223838" cy="6191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06991" y="2389833"/>
            <a:ext cx="222647" cy="100726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05800" y="2140992"/>
            <a:ext cx="223838" cy="2488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5956102" y="2179687"/>
            <a:ext cx="219075" cy="3821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>
          <a:xfrm rot="5400000">
            <a:off x="6612137" y="2178497"/>
            <a:ext cx="219075" cy="382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2" name="左右箭头 11"/>
          <p:cNvSpPr/>
          <p:nvPr/>
        </p:nvSpPr>
        <p:spPr>
          <a:xfrm>
            <a:off x="6288882" y="2314823"/>
            <a:ext cx="197644" cy="11430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>
          <a:xfrm rot="5400000">
            <a:off x="5955506" y="2589858"/>
            <a:ext cx="219075" cy="381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>
          <a:xfrm rot="5400000">
            <a:off x="6611541" y="2588667"/>
            <a:ext cx="219075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5" name="左右箭头 14"/>
          <p:cNvSpPr/>
          <p:nvPr/>
        </p:nvSpPr>
        <p:spPr>
          <a:xfrm>
            <a:off x="6288881" y="2724398"/>
            <a:ext cx="196454" cy="115491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6" name="矩形 15"/>
          <p:cNvSpPr/>
          <p:nvPr/>
        </p:nvSpPr>
        <p:spPr>
          <a:xfrm rot="5400000">
            <a:off x="5955506" y="3011339"/>
            <a:ext cx="219075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6611541" y="3010148"/>
            <a:ext cx="219075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8" name="左右箭头 17"/>
          <p:cNvSpPr/>
          <p:nvPr/>
        </p:nvSpPr>
        <p:spPr>
          <a:xfrm>
            <a:off x="6288881" y="3145879"/>
            <a:ext cx="196454" cy="115491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schemeClr val="tx1"/>
              </a:solidFill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77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Caching: Classic Fast Path Optimization</a:t>
            </a:r>
            <a:endParaRPr lang="zh-CN" altLang="en-US" dirty="0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501724" y="1561356"/>
            <a:ext cx="7886700" cy="3525441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zh-CN" dirty="0"/>
              <a:t>Use knowledge of workload: memory abstractions</a:t>
            </a:r>
          </a:p>
          <a:p>
            <a:pPr lvl="1"/>
            <a:r>
              <a:rPr lang="en-US" altLang="zh-CN" dirty="0"/>
              <a:t>Keep common requests in a fast local memory</a:t>
            </a:r>
          </a:p>
          <a:p>
            <a:pPr lvl="1"/>
            <a:r>
              <a:rPr lang="en-US" altLang="zh-CN" dirty="0"/>
              <a:t>Check the local memory every access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CPU cache – Cache 1ns, Memory 100ns, 90% hit rate</a:t>
            </a:r>
          </a:p>
          <a:p>
            <a:pPr lvl="1"/>
            <a:r>
              <a:rPr lang="en-US" altLang="zh-CN" dirty="0" err="1"/>
              <a:t>AverageLatency</a:t>
            </a:r>
            <a:r>
              <a:rPr lang="en-US" altLang="zh-CN" dirty="0"/>
              <a:t> = 0.9 x 1ns + 0.1 x 100ns = 10.9 ns (100ns -&gt; 10.9ns)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Used everywhere there are memory abstractions</a:t>
            </a:r>
          </a:p>
          <a:p>
            <a:pPr lvl="1"/>
            <a:r>
              <a:rPr lang="en-US" altLang="zh-CN" dirty="0"/>
              <a:t>Processors, file systems, TLBs, browsers, DNS, etc.</a:t>
            </a:r>
          </a:p>
        </p:txBody>
      </p:sp>
      <p:sp>
        <p:nvSpPr>
          <p:cNvPr id="5" name="梯形 4"/>
          <p:cNvSpPr/>
          <p:nvPr/>
        </p:nvSpPr>
        <p:spPr>
          <a:xfrm>
            <a:off x="7416947" y="1960120"/>
            <a:ext cx="1015777" cy="281037"/>
          </a:xfrm>
          <a:prstGeom prst="trapezoid">
            <a:avLst>
              <a:gd name="adj" fmla="val 71512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6" name="等腰三角形 5"/>
          <p:cNvSpPr/>
          <p:nvPr/>
        </p:nvSpPr>
        <p:spPr>
          <a:xfrm>
            <a:off x="7668344" y="1561356"/>
            <a:ext cx="511609" cy="30828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7" name="梯形 6"/>
          <p:cNvSpPr/>
          <p:nvPr/>
        </p:nvSpPr>
        <p:spPr>
          <a:xfrm>
            <a:off x="7164288" y="2327157"/>
            <a:ext cx="1532037" cy="281036"/>
          </a:xfrm>
          <a:prstGeom prst="trapezoid">
            <a:avLst>
              <a:gd name="adj" fmla="val 7151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486097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Using Concurrency to Improve Throughput</a:t>
            </a:r>
            <a:endParaRPr lang="zh-CN" altLang="en-US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582" y="1561356"/>
            <a:ext cx="646628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32956"/>
            <a:ext cx="662463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813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Reducing Latency using Concurrency </a:t>
            </a:r>
            <a:endParaRPr lang="zh-CN" altLang="en-US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altLang="zh-CN" sz="2400" dirty="0"/>
              <a:t>Example:              search engine</a:t>
            </a:r>
          </a:p>
          <a:p>
            <a:pPr lvl="1"/>
            <a:r>
              <a:rPr lang="en-US" altLang="zh-CN" sz="2000" dirty="0"/>
              <a:t>Splits the index of the Web up in </a:t>
            </a:r>
            <a:r>
              <a:rPr lang="en-US" altLang="zh-CN" sz="2000" i="1" dirty="0"/>
              <a:t>n</a:t>
            </a:r>
            <a:r>
              <a:rPr lang="en-US" altLang="zh-CN" sz="2000" dirty="0"/>
              <a:t> pieces, each piece on a machine</a:t>
            </a:r>
          </a:p>
          <a:p>
            <a:pPr lvl="1"/>
            <a:r>
              <a:rPr lang="en-US" altLang="zh-CN" sz="2000" dirty="0"/>
              <a:t>Frontend sends copies of requests and combines the response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If subtasks are independent to each other</a:t>
            </a:r>
          </a:p>
          <a:p>
            <a:pPr lvl="1"/>
            <a:r>
              <a:rPr lang="en-US" altLang="zh-CN" sz="2000" dirty="0"/>
              <a:t>Can use n threads to get a speedup of n</a:t>
            </a:r>
          </a:p>
          <a:p>
            <a:pPr lvl="1"/>
            <a:r>
              <a:rPr lang="en-US" altLang="zh-CN" sz="2000" dirty="0"/>
              <a:t>Hard to get the ideal speedup</a:t>
            </a:r>
          </a:p>
          <a:p>
            <a:pPr lvl="2"/>
            <a:r>
              <a:rPr lang="en-US" altLang="zh-CN" sz="1800" dirty="0"/>
              <a:t>10 months a man -&gt; 1 month 10 men?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6179492" y="395647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Frontend</a:t>
            </a:r>
            <a:endParaRPr kumimoji="0"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7595145" y="339568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Index Node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7596336" y="3960043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Index Node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7596336" y="4513684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Index Node</a:t>
            </a:r>
            <a:endParaRPr kumimoji="0" lang="zh-CN" altLang="en-US" sz="1350"/>
          </a:p>
        </p:txBody>
      </p:sp>
      <p:cxnSp>
        <p:nvCxnSpPr>
          <p:cNvPr id="9" name="曲线连接符 8"/>
          <p:cNvCxnSpPr>
            <a:stCxn id="4" idx="0"/>
            <a:endCxn id="5" idx="1"/>
          </p:cNvCxnSpPr>
          <p:nvPr/>
        </p:nvCxnSpPr>
        <p:spPr>
          <a:xfrm rot="5400000" flipH="1" flipV="1">
            <a:off x="6956375" y="3317701"/>
            <a:ext cx="347663" cy="929878"/>
          </a:xfrm>
          <a:prstGeom prst="curvedConnector2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4" idx="3"/>
            <a:endCxn id="6" idx="1"/>
          </p:cNvCxnSpPr>
          <p:nvPr/>
        </p:nvCxnSpPr>
        <p:spPr>
          <a:xfrm>
            <a:off x="7151042" y="4169593"/>
            <a:ext cx="445294" cy="357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曲线连接符 12"/>
          <p:cNvCxnSpPr>
            <a:stCxn id="4" idx="2"/>
            <a:endCxn id="7" idx="1"/>
          </p:cNvCxnSpPr>
          <p:nvPr/>
        </p:nvCxnSpPr>
        <p:spPr>
          <a:xfrm rot="16200000" flipH="1">
            <a:off x="6958757" y="4089226"/>
            <a:ext cx="344090" cy="931069"/>
          </a:xfrm>
          <a:prstGeom prst="curvedConnector2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Goog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52" y="1473582"/>
            <a:ext cx="864096" cy="29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56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Hide Latency by Overlapping</a:t>
            </a:r>
            <a:endParaRPr lang="zh-CN" altLang="en-US"/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Fetch (5 time units) and process (5 units) 2 blocks (20 units)</a:t>
            </a:r>
          </a:p>
          <a:p>
            <a:pPr lvl="1"/>
            <a:r>
              <a:rPr lang="en-US" altLang="zh-CN" sz="1600" dirty="0"/>
              <a:t>Fetch B1; Process B1; Fetch B2; Process B2; </a:t>
            </a:r>
          </a:p>
          <a:p>
            <a:pPr eaLnBrk="1" hangingPunct="1"/>
            <a:r>
              <a:rPr lang="en-US" altLang="zh-CN" sz="2000" dirty="0"/>
              <a:t>Fetch 2 blocks asynchronously (15 units)</a:t>
            </a:r>
          </a:p>
          <a:p>
            <a:pPr lvl="1"/>
            <a:r>
              <a:rPr lang="en-US" altLang="zh-CN" sz="1600" dirty="0"/>
              <a:t>Send request for B1,B2; </a:t>
            </a:r>
          </a:p>
          <a:p>
            <a:pPr lvl="1"/>
            <a:r>
              <a:rPr lang="en-US" altLang="zh-CN" sz="1600" dirty="0"/>
              <a:t>Receive B1; Process B1; Receive B2; Process B2</a:t>
            </a:r>
          </a:p>
          <a:p>
            <a:pPr eaLnBrk="1" hangingPunct="1"/>
            <a:r>
              <a:rPr lang="en-US" altLang="zh-CN" sz="2000" dirty="0"/>
              <a:t>Processors prefetching memory requests</a:t>
            </a:r>
          </a:p>
          <a:p>
            <a:pPr lvl="1"/>
            <a:r>
              <a:rPr lang="en-US" altLang="zh-CN" sz="1600" dirty="0"/>
              <a:t>File systems prefetching files</a:t>
            </a:r>
          </a:p>
          <a:p>
            <a:pPr lvl="1"/>
            <a:r>
              <a:rPr lang="en-US" altLang="zh-CN" sz="1600" dirty="0"/>
              <a:t>Browser prefetching pages</a:t>
            </a:r>
          </a:p>
        </p:txBody>
      </p:sp>
      <p:sp>
        <p:nvSpPr>
          <p:cNvPr id="4" name="矩形 3"/>
          <p:cNvSpPr/>
          <p:nvPr/>
        </p:nvSpPr>
        <p:spPr>
          <a:xfrm>
            <a:off x="457199" y="467829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B1</a:t>
            </a:r>
            <a:endParaRPr kumimoji="0"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1595436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B1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2752724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B2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889770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B2</a:t>
            </a:r>
            <a:endParaRPr kumimoji="0"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5551885" y="446517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B1,B2</a:t>
            </a:r>
            <a:endParaRPr kumimoji="0"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6690123" y="446636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B1</a:t>
            </a:r>
            <a:endParaRPr kumimoji="0"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6690123" y="510216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B2</a:t>
            </a:r>
            <a:endParaRPr kumimoji="0" lang="zh-CN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7847410" y="446636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B2</a:t>
            </a:r>
            <a:endParaRPr kumimoji="0" lang="zh-CN" altLang="en-US" sz="1350"/>
          </a:p>
        </p:txBody>
      </p:sp>
      <p:cxnSp>
        <p:nvCxnSpPr>
          <p:cNvPr id="3" name="直线箭头连接符 2"/>
          <p:cNvCxnSpPr>
            <a:stCxn id="4" idx="3"/>
            <a:endCxn id="5" idx="1"/>
          </p:cNvCxnSpPr>
          <p:nvPr/>
        </p:nvCxnSpPr>
        <p:spPr>
          <a:xfrm>
            <a:off x="1428749" y="4891420"/>
            <a:ext cx="166688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>
            <a:stCxn id="5" idx="3"/>
            <a:endCxn id="6" idx="1"/>
          </p:cNvCxnSpPr>
          <p:nvPr/>
        </p:nvCxnSpPr>
        <p:spPr>
          <a:xfrm>
            <a:off x="2566986" y="4892611"/>
            <a:ext cx="1857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6" idx="3"/>
            <a:endCxn id="7" idx="1"/>
          </p:cNvCxnSpPr>
          <p:nvPr/>
        </p:nvCxnSpPr>
        <p:spPr>
          <a:xfrm>
            <a:off x="3724274" y="4892611"/>
            <a:ext cx="16549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>
            <a:stCxn id="8" idx="3"/>
            <a:endCxn id="9" idx="1"/>
          </p:cNvCxnSpPr>
          <p:nvPr/>
        </p:nvCxnSpPr>
        <p:spPr>
          <a:xfrm>
            <a:off x="6523435" y="4678298"/>
            <a:ext cx="166688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8" idx="2"/>
            <a:endCxn id="10" idx="1"/>
          </p:cNvCxnSpPr>
          <p:nvPr/>
        </p:nvCxnSpPr>
        <p:spPr>
          <a:xfrm rot="16200000" flipH="1">
            <a:off x="6151960" y="4777120"/>
            <a:ext cx="423863" cy="65246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>
            <a:stCxn id="10" idx="3"/>
            <a:endCxn id="11" idx="2"/>
          </p:cNvCxnSpPr>
          <p:nvPr/>
        </p:nvCxnSpPr>
        <p:spPr>
          <a:xfrm flipV="1">
            <a:off x="7661672" y="4892611"/>
            <a:ext cx="671513" cy="4226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901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tabLst>
                <a:tab pos="2419350" algn="l"/>
              </a:tabLst>
            </a:pPr>
            <a:r>
              <a:rPr lang="en-US" altLang="zh-CN" sz="2400" dirty="0"/>
              <a:t>Overload: whenever the offered load is greater than the capacity of a service for some duration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E.g., 7 threads on 3 processors, must wait in queue (RUNNABLE)</a:t>
            </a:r>
          </a:p>
          <a:p>
            <a:pPr eaLnBrk="1" hangingPunct="1">
              <a:tabLst>
                <a:tab pos="2419350" algn="l"/>
              </a:tabLst>
            </a:pPr>
            <a:r>
              <a:rPr lang="en-US" altLang="zh-CN" sz="2400" dirty="0"/>
              <a:t>The </a:t>
            </a:r>
            <a:r>
              <a:rPr lang="en-US" altLang="zh-CN" sz="2400" b="1" dirty="0">
                <a:solidFill>
                  <a:srgbClr val="0096FF"/>
                </a:solidFill>
              </a:rPr>
              <a:t>queuing theory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Unit is the average service time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The waiting time in a queue: </a:t>
            </a:r>
            <a:r>
              <a:rPr lang="en-US" altLang="zh-CN" sz="2000" b="1" dirty="0">
                <a:solidFill>
                  <a:srgbClr val="0096FF"/>
                </a:solidFill>
              </a:rPr>
              <a:t>1/(1-ρ)</a:t>
            </a:r>
            <a:r>
              <a:rPr lang="en-US" altLang="zh-CN" sz="2000" dirty="0"/>
              <a:t>, ρ is the utilization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Once the utilization approaches 1, the delay will grow without bound</a:t>
            </a:r>
          </a:p>
          <a:p>
            <a:pPr eaLnBrk="1" hangingPunct="1">
              <a:tabLst>
                <a:tab pos="2419350" algn="l"/>
              </a:tabLst>
            </a:pPr>
            <a:endParaRPr lang="en-US" altLang="zh-CN" sz="2400" dirty="0"/>
          </a:p>
          <a:p>
            <a:pPr eaLnBrk="1" hangingPunct="1">
              <a:tabLst>
                <a:tab pos="2419350" algn="l"/>
              </a:tabLst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34952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One solution</a:t>
            </a:r>
          </a:p>
          <a:p>
            <a:pPr lvl="1"/>
            <a:r>
              <a:rPr lang="en-US" altLang="zh-CN" sz="2000" dirty="0"/>
              <a:t>Make the capacity match the offered load of requests</a:t>
            </a:r>
            <a:endParaRPr lang="en-US" altLang="zh-CN" dirty="0"/>
          </a:p>
          <a:p>
            <a:pPr eaLnBrk="1" hangingPunct="1"/>
            <a:r>
              <a:rPr lang="en-US" altLang="zh-CN" sz="2400" dirty="0"/>
              <a:t>Example:</a:t>
            </a:r>
          </a:p>
          <a:p>
            <a:pPr lvl="1"/>
            <a:r>
              <a:rPr lang="en-US" altLang="zh-CN" sz="2000" dirty="0"/>
              <a:t>CPU: one instruction per ns; memory: respond takes 10 ns</a:t>
            </a:r>
          </a:p>
          <a:p>
            <a:pPr lvl="1"/>
            <a:r>
              <a:rPr lang="en-US" altLang="zh-CN" sz="2000" dirty="0"/>
              <a:t>CPU must make a memory request 10 ns </a:t>
            </a:r>
            <a:r>
              <a:rPr lang="en-US" altLang="zh-CN" sz="2000" b="1" dirty="0"/>
              <a:t>in advance</a:t>
            </a:r>
          </a:p>
          <a:p>
            <a:pPr lvl="1"/>
            <a:r>
              <a:rPr lang="en-US" altLang="zh-CN" sz="2000" dirty="0"/>
              <a:t>Memory must serve 10 requests concurrently</a:t>
            </a:r>
          </a:p>
          <a:p>
            <a:pPr lvl="2"/>
            <a:r>
              <a:rPr lang="en-US" altLang="zh-CN" sz="1800" dirty="0"/>
              <a:t>If half instructions are memory request, then only 5 concurrently</a:t>
            </a:r>
          </a:p>
          <a:p>
            <a:pPr lvl="2"/>
            <a:r>
              <a:rPr lang="en-US" altLang="zh-CN" sz="1800" dirty="0"/>
              <a:t>But cannot predicate the pattern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2204715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969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dirty="0"/>
              <a:t>If overload appears </a:t>
            </a:r>
            <a:r>
              <a:rPr lang="en-US" altLang="zh-CN" b="1" dirty="0"/>
              <a:t>short</a:t>
            </a:r>
            <a:r>
              <a:rPr lang="en-US" altLang="zh-CN" dirty="0"/>
              <a:t> period of time</a:t>
            </a:r>
          </a:p>
          <a:p>
            <a:pPr lvl="1"/>
            <a:r>
              <a:rPr lang="en-US" altLang="zh-CN" dirty="0"/>
              <a:t>A queue handles short bursts of too much demand by time-averaging with adjacent periods when there is excess capacity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If overload persists over </a:t>
            </a:r>
            <a:r>
              <a:rPr lang="en-US" altLang="zh-CN" b="1" dirty="0"/>
              <a:t>long</a:t>
            </a:r>
            <a:r>
              <a:rPr lang="en-US" altLang="zh-CN" dirty="0"/>
              <a:t> periods of time</a:t>
            </a:r>
          </a:p>
          <a:p>
            <a:pPr lvl="1"/>
            <a:r>
              <a:rPr lang="en-US" altLang="zh-CN" dirty="0"/>
              <a:t>Increase the capacity of the system</a:t>
            </a:r>
          </a:p>
          <a:p>
            <a:pPr lvl="1"/>
            <a:r>
              <a:rPr lang="en-US" altLang="zh-CN" dirty="0"/>
              <a:t>Shed load: reduce or limit the offered load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5091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Offered load: the rate of arrival of requests for service</a:t>
            </a:r>
          </a:p>
          <a:p>
            <a:pPr eaLnBrk="1" hangingPunct="1"/>
            <a:r>
              <a:rPr lang="en-US" altLang="zh-CN" sz="2400" dirty="0"/>
              <a:t>Using bounded buffer to control offered load</a:t>
            </a:r>
          </a:p>
          <a:p>
            <a:pPr lvl="1"/>
            <a:r>
              <a:rPr lang="en-US" altLang="zh-CN" sz="1800" dirty="0"/>
              <a:t>Self managing, if the a source needs the results of the output</a:t>
            </a:r>
          </a:p>
          <a:p>
            <a:pPr lvl="1"/>
            <a:r>
              <a:rPr lang="en-US" altLang="zh-CN" sz="1800" dirty="0"/>
              <a:t>If source makes no request at all, then offered load decreases</a:t>
            </a:r>
          </a:p>
          <a:p>
            <a:pPr lvl="1"/>
            <a:r>
              <a:rPr lang="en-US" altLang="zh-CN" sz="1800" dirty="0"/>
              <a:t>If source holds the request and resubmits it later, offered load doesn't decrease</a:t>
            </a:r>
          </a:p>
          <a:p>
            <a:pPr lvl="1"/>
            <a:r>
              <a:rPr lang="en-US" altLang="zh-CN" sz="1800" dirty="0"/>
              <a:t>Put a quota on the source (e.g.,  max threads per application)</a:t>
            </a:r>
          </a:p>
          <a:p>
            <a:pPr eaLnBrk="1" hangingPunct="1"/>
            <a:r>
              <a:rPr lang="en-US" altLang="zh-CN" sz="2400" dirty="0"/>
              <a:t>Reducing the offered load when a stage becomes overloaded: e.g., swapping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40894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Fighting Bottlenecks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5564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Why Performance Bottleneck?</a:t>
            </a:r>
            <a:endParaRPr lang="zh-CN" altLang="en-US"/>
          </a:p>
        </p:txBody>
      </p:sp>
      <p:sp>
        <p:nvSpPr>
          <p:cNvPr id="32771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1. Physical limitation</a:t>
            </a:r>
          </a:p>
          <a:p>
            <a:pPr lvl="1"/>
            <a:r>
              <a:rPr lang="en-US" altLang="zh-CN" dirty="0"/>
              <a:t>Speed of light</a:t>
            </a:r>
          </a:p>
          <a:p>
            <a:pPr lvl="1"/>
            <a:r>
              <a:rPr lang="en-US" altLang="zh-CN" dirty="0"/>
              <a:t>The capacity of memory</a:t>
            </a:r>
          </a:p>
          <a:p>
            <a:pPr lvl="1"/>
            <a:r>
              <a:rPr lang="en-US" altLang="zh-CN" dirty="0"/>
              <a:t>…</a:t>
            </a:r>
          </a:p>
          <a:p>
            <a:pPr marL="0" indent="0" eaLnBrk="1" hangingPunct="1">
              <a:buNone/>
            </a:pPr>
            <a:r>
              <a:rPr lang="en-US" altLang="zh-CN" dirty="0"/>
              <a:t>2. Sharing</a:t>
            </a:r>
          </a:p>
          <a:p>
            <a:pPr lvl="1"/>
            <a:r>
              <a:rPr lang="en-US" altLang="zh-CN" dirty="0"/>
              <a:t>Several users share a device</a:t>
            </a:r>
          </a:p>
          <a:p>
            <a:pPr lvl="1"/>
            <a:r>
              <a:rPr lang="en-US" altLang="zh-CN" dirty="0"/>
              <a:t>Several clients share a server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0907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Improve Performance?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1. </a:t>
            </a:r>
            <a:r>
              <a:rPr lang="en-US" altLang="zh-CN" b="1" dirty="0">
                <a:solidFill>
                  <a:srgbClr val="0096FF"/>
                </a:solidFill>
              </a:rPr>
              <a:t>Measure</a:t>
            </a:r>
            <a:r>
              <a:rPr lang="en-US" altLang="zh-CN" dirty="0"/>
              <a:t> the system to find the bottleneck</a:t>
            </a:r>
          </a:p>
          <a:p>
            <a:pPr marL="0" indent="0">
              <a:buNone/>
            </a:pPr>
            <a:r>
              <a:rPr lang="en-US" altLang="zh-CN" dirty="0"/>
              <a:t>2. </a:t>
            </a:r>
            <a:r>
              <a:rPr lang="en-US" altLang="zh-CN" b="1" dirty="0">
                <a:solidFill>
                  <a:srgbClr val="0096FF"/>
                </a:solidFill>
              </a:rPr>
              <a:t>Relax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the bottleneck</a:t>
            </a:r>
          </a:p>
          <a:p>
            <a:pPr lvl="1"/>
            <a:r>
              <a:rPr lang="en-US" altLang="zh-CN" dirty="0"/>
              <a:t>Batch requests</a:t>
            </a:r>
          </a:p>
          <a:p>
            <a:pPr lvl="1"/>
            <a:r>
              <a:rPr lang="en-US" altLang="zh-CN" dirty="0"/>
              <a:t>Cache data</a:t>
            </a:r>
          </a:p>
          <a:p>
            <a:pPr lvl="1"/>
            <a:r>
              <a:rPr lang="en-US" altLang="zh-CN" dirty="0"/>
              <a:t>Exploit concurrency</a:t>
            </a:r>
          </a:p>
          <a:p>
            <a:pPr lvl="1"/>
            <a:r>
              <a:rPr lang="en-US" altLang="zh-CN" dirty="0"/>
              <a:t>Exploit parallelism</a:t>
            </a:r>
            <a:r>
              <a:rPr lang="zh-CN" altLang="en-US" dirty="0"/>
              <a:t> </a:t>
            </a:r>
            <a:r>
              <a:rPr lang="en-US" altLang="zh-CN" dirty="0"/>
              <a:t>(by</a:t>
            </a:r>
            <a:r>
              <a:rPr lang="zh-CN" altLang="en-US" dirty="0"/>
              <a:t> </a:t>
            </a:r>
            <a:r>
              <a:rPr lang="en-US" altLang="zh-CN" dirty="0"/>
              <a:t>scheduling)</a:t>
            </a:r>
          </a:p>
        </p:txBody>
      </p:sp>
    </p:spTree>
    <p:extLst>
      <p:ext uri="{BB962C8B-B14F-4D97-AF65-F5344CB8AC3E}">
        <p14:creationId xmlns:p14="http://schemas.microsoft.com/office/powerpoint/2010/main" val="2886803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Batching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Frequently it is possible to group requests for more efficiency</a:t>
            </a:r>
          </a:p>
          <a:p>
            <a:pPr lvl="1"/>
            <a:r>
              <a:rPr lang="en-US" altLang="zh-CN" sz="2000" dirty="0"/>
              <a:t>Amortize overheads of processing</a:t>
            </a:r>
          </a:p>
          <a:p>
            <a:pPr lvl="1"/>
            <a:r>
              <a:rPr lang="en-US" altLang="zh-CN" sz="2000" dirty="0"/>
              <a:t>Schedule requests for better performance</a:t>
            </a:r>
          </a:p>
          <a:p>
            <a:pPr eaLnBrk="1" hangingPunct="1"/>
            <a:r>
              <a:rPr lang="en-US" altLang="zh-CN" sz="2400" dirty="0"/>
              <a:t>Examples: N messages vs. one message with N requests Disks:</a:t>
            </a:r>
          </a:p>
          <a:p>
            <a:pPr lvl="1"/>
            <a:r>
              <a:rPr lang="en-US" altLang="zh-CN" sz="2000" dirty="0"/>
              <a:t>Always transfer a bunch of bytes (sector or block)</a:t>
            </a:r>
          </a:p>
          <a:p>
            <a:pPr lvl="1"/>
            <a:r>
              <a:rPr lang="en-US" altLang="zh-CN" sz="2000" dirty="0"/>
              <a:t>Schedule the disk motions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88770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Dallying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Procrastination sometimes helps</a:t>
            </a:r>
          </a:p>
          <a:p>
            <a:pPr lvl="1"/>
            <a:r>
              <a:rPr lang="en-US" altLang="zh-CN" sz="2400" dirty="0"/>
              <a:t>Temp files – deleted before written to disk</a:t>
            </a:r>
          </a:p>
          <a:p>
            <a:pPr eaLnBrk="1" hangingPunct="1"/>
            <a:r>
              <a:rPr lang="en-US" altLang="zh-CN" sz="2800" dirty="0"/>
              <a:t>Examples: </a:t>
            </a:r>
          </a:p>
          <a:p>
            <a:pPr lvl="1"/>
            <a:r>
              <a:rPr lang="en-US" altLang="zh-CN" sz="2400" dirty="0"/>
              <a:t>Caches – Write back policy: write absorption</a:t>
            </a:r>
          </a:p>
          <a:p>
            <a:pPr lvl="1"/>
            <a:r>
              <a:rPr lang="en-US" altLang="zh-CN" sz="2400" dirty="0"/>
              <a:t>Database transactions – group commit</a:t>
            </a:r>
          </a:p>
          <a:p>
            <a:pPr lvl="2"/>
            <a:r>
              <a:rPr lang="en-US" altLang="zh-CN" sz="2000" dirty="0"/>
              <a:t>Might hold your ATM request until others arrive to do batching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664539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Speculation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/>
              <a:t>Guessing at an operation and performing it ahead a time</a:t>
            </a:r>
          </a:p>
          <a:p>
            <a:pPr lvl="1"/>
            <a:r>
              <a:rPr lang="en-US" altLang="zh-CN" sz="2400" dirty="0"/>
              <a:t>Need to be able to undo changes if wrong</a:t>
            </a:r>
          </a:p>
          <a:p>
            <a:pPr eaLnBrk="1" hangingPunct="1"/>
            <a:r>
              <a:rPr lang="en-US" altLang="zh-CN" sz="2800" dirty="0"/>
              <a:t>Examples:</a:t>
            </a:r>
          </a:p>
          <a:p>
            <a:pPr lvl="1"/>
            <a:r>
              <a:rPr lang="en-US" altLang="zh-CN" sz="2400" dirty="0"/>
              <a:t>Processors guess at branches, memory access</a:t>
            </a:r>
          </a:p>
          <a:p>
            <a:pPr lvl="1"/>
            <a:r>
              <a:rPr lang="en-US" altLang="zh-CN" sz="2400" dirty="0"/>
              <a:t>File systems guess at next file block needed (</a:t>
            </a:r>
            <a:r>
              <a:rPr lang="en-US" altLang="zh-CN" sz="2400" i="1" dirty="0">
                <a:solidFill>
                  <a:srgbClr val="0096FF"/>
                </a:solidFill>
              </a:rPr>
              <a:t>prefetching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400" dirty="0"/>
              <a:t>Easier if space of possibilities is small</a:t>
            </a:r>
          </a:p>
          <a:p>
            <a:pPr lvl="1"/>
            <a:r>
              <a:rPr lang="en-US" altLang="zh-CN" sz="2400" dirty="0"/>
              <a:t>Branch prediction versus value prediction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97621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</a:t>
            </a:r>
            <a:endParaRPr lang="zh-CN" altLang="en-US"/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Batching, dallying, and speculation introduce </a:t>
            </a:r>
            <a:r>
              <a:rPr lang="en-US" altLang="zh-CN" b="1" dirty="0"/>
              <a:t>complexity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They introduce concurrency </a:t>
            </a:r>
          </a:p>
          <a:p>
            <a:pPr lvl="1"/>
            <a:r>
              <a:rPr lang="en-US" altLang="zh-CN" dirty="0"/>
              <a:t>Coordination is difficult to get right 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0204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Case: I/O Bottleneck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79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I/O Bottleneck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Bits read from a disk encounter two potential transfer rate limits:</a:t>
            </a:r>
          </a:p>
          <a:p>
            <a:pPr lvl="1"/>
            <a:r>
              <a:rPr lang="en-US" altLang="zh-CN" sz="1800" dirty="0"/>
              <a:t>The rate at which bits spin under the heads on their way to a buffer</a:t>
            </a:r>
          </a:p>
          <a:p>
            <a:pPr lvl="1"/>
            <a:r>
              <a:rPr lang="en-US" altLang="zh-CN" sz="1800" dirty="0"/>
              <a:t>The rate at which the I/O channel or I/O bus can transfer the contents</a:t>
            </a:r>
            <a:endParaRPr lang="zh-CN" altLang="en-US" sz="1800" dirty="0"/>
          </a:p>
        </p:txBody>
      </p:sp>
      <p:pic>
        <p:nvPicPr>
          <p:cNvPr id="3994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3251943"/>
            <a:ext cx="3957638" cy="200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54" y="3199556"/>
            <a:ext cx="2612231" cy="210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953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8800"/>
          <a:stretch>
            <a:fillRect/>
          </a:stretch>
        </p:blipFill>
        <p:spPr bwMode="auto">
          <a:xfrm>
            <a:off x="6660232" y="323850"/>
            <a:ext cx="2471862" cy="227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I/O Bottleneck</a:t>
            </a:r>
            <a:endParaRPr lang="zh-CN" altLang="en-US" dirty="0"/>
          </a:p>
        </p:txBody>
      </p:sp>
      <p:sp>
        <p:nvSpPr>
          <p:cNvPr id="40964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Average seek latency: about </a:t>
            </a:r>
            <a:r>
              <a:rPr lang="en-US" altLang="zh-CN" sz="2400" dirty="0">
                <a:solidFill>
                  <a:srgbClr val="0096FF"/>
                </a:solidFill>
              </a:rPr>
              <a:t>8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Time to move the head over 1/3 of the disk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The average rotational latency: </a:t>
            </a:r>
            <a:r>
              <a:rPr lang="en-US" altLang="zh-CN" sz="2400" dirty="0">
                <a:solidFill>
                  <a:srgbClr val="0096FF"/>
                </a:solidFill>
              </a:rPr>
              <a:t>4.17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The disks spin at </a:t>
            </a:r>
            <a:r>
              <a:rPr lang="en-US" altLang="zh-CN" sz="2000" dirty="0">
                <a:solidFill>
                  <a:srgbClr val="0096FF"/>
                </a:solidFill>
              </a:rPr>
              <a:t>7200</a:t>
            </a:r>
            <a:r>
              <a:rPr lang="en-US" altLang="zh-CN" sz="2000" dirty="0"/>
              <a:t> rotations/minute</a:t>
            </a:r>
          </a:p>
          <a:p>
            <a:pPr lvl="1"/>
            <a:r>
              <a:rPr lang="en-US" altLang="zh-CN" sz="2000" dirty="0"/>
              <a:t>One rotation every </a:t>
            </a:r>
            <a:r>
              <a:rPr lang="en-US" altLang="zh-CN" sz="2000" dirty="0">
                <a:solidFill>
                  <a:srgbClr val="0096FF"/>
                </a:solidFill>
              </a:rPr>
              <a:t>8.33</a:t>
            </a:r>
            <a:r>
              <a:rPr lang="en-US" altLang="zh-CN" sz="2000" dirty="0"/>
              <a:t> milliseconds (60/7200)</a:t>
            </a:r>
          </a:p>
          <a:p>
            <a:pPr lvl="1"/>
            <a:r>
              <a:rPr lang="en-US" altLang="zh-CN" sz="2000" dirty="0"/>
              <a:t>On average, the disk has to wait a half rotation for the desired block to be under the disk head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92069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93604"/>
            <a:ext cx="5007769" cy="17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 Typical Modern 400 Gigabyte Disk</a:t>
            </a:r>
            <a:endParaRPr lang="zh-CN" altLang="en-US" dirty="0"/>
          </a:p>
        </p:txBody>
      </p:sp>
      <p:sp>
        <p:nvSpPr>
          <p:cNvPr id="419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1800" dirty="0"/>
              <a:t>Has 16,383 cylinders, or about 24 megabytes per cylinder</a:t>
            </a:r>
          </a:p>
          <a:p>
            <a:pPr eaLnBrk="1" hangingPunct="1"/>
            <a:r>
              <a:rPr lang="en-US" altLang="zh-CN" sz="1800" dirty="0"/>
              <a:t>Would have 8 two-sided platters and thus 16 read/write heads</a:t>
            </a:r>
          </a:p>
          <a:p>
            <a:pPr eaLnBrk="1" hangingPunct="1"/>
            <a:r>
              <a:rPr lang="en-US" altLang="zh-CN" sz="1800" dirty="0"/>
              <a:t>Would be 24/16 = 1.5 megabytes per track</a:t>
            </a:r>
          </a:p>
          <a:p>
            <a:pPr eaLnBrk="1" hangingPunct="1"/>
            <a:r>
              <a:rPr lang="en-US" altLang="zh-CN" sz="1800" dirty="0"/>
              <a:t>When rotating at 7200 revolutions per minute</a:t>
            </a:r>
            <a:r>
              <a:rPr lang="zh-CN" altLang="en-US" sz="1800" dirty="0"/>
              <a:t> </a:t>
            </a:r>
            <a:r>
              <a:rPr lang="en-US" altLang="zh-CN" sz="1800" dirty="0"/>
              <a:t>(120</a:t>
            </a:r>
            <a:r>
              <a:rPr lang="zh-CN" altLang="en-US" sz="1800" dirty="0"/>
              <a:t> </a:t>
            </a:r>
            <a:r>
              <a:rPr lang="en-US" altLang="zh-CN" sz="1800" dirty="0"/>
              <a:t>per</a:t>
            </a:r>
            <a:r>
              <a:rPr lang="zh-CN" altLang="en-US" sz="1800" dirty="0"/>
              <a:t> </a:t>
            </a:r>
            <a:r>
              <a:rPr lang="en-US" altLang="zh-CN" sz="1800" dirty="0"/>
              <a:t>second)</a:t>
            </a:r>
          </a:p>
          <a:p>
            <a:pPr eaLnBrk="1" hangingPunct="1"/>
            <a:r>
              <a:rPr lang="en-US" altLang="zh-CN" sz="1800" dirty="0"/>
              <a:t>The bits will go by a head at </a:t>
            </a:r>
            <a:r>
              <a:rPr lang="en-US" altLang="zh-CN" sz="1800" b="1" dirty="0">
                <a:solidFill>
                  <a:srgbClr val="0096FF"/>
                </a:solidFill>
              </a:rPr>
              <a:t>180</a:t>
            </a:r>
            <a:r>
              <a:rPr lang="en-US" altLang="zh-CN" sz="1800" dirty="0"/>
              <a:t> megabytes per second</a:t>
            </a:r>
            <a:r>
              <a:rPr lang="zh-CN" altLang="en-US" sz="1800" dirty="0"/>
              <a:t> </a:t>
            </a:r>
            <a:r>
              <a:rPr lang="en-US" altLang="zh-CN" sz="1800" dirty="0"/>
              <a:t>(1.5</a:t>
            </a:r>
            <a:r>
              <a:rPr lang="zh-CN" altLang="en-US" sz="1800" dirty="0"/>
              <a:t> </a:t>
            </a:r>
            <a:r>
              <a:rPr lang="en-US" altLang="zh-CN" sz="1800" dirty="0"/>
              <a:t>x</a:t>
            </a:r>
            <a:r>
              <a:rPr lang="zh-CN" altLang="en-US" sz="1800" dirty="0"/>
              <a:t> </a:t>
            </a:r>
            <a:r>
              <a:rPr lang="en-US" altLang="zh-CN" sz="1800" dirty="0"/>
              <a:t>120)</a:t>
            </a:r>
          </a:p>
          <a:p>
            <a:pPr eaLnBrk="1" hangingPunct="1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911385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Bottleneck 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The IDE bus: 66 MB/S is common</a:t>
            </a:r>
          </a:p>
          <a:p>
            <a:pPr eaLnBrk="1" hangingPunct="1"/>
            <a:r>
              <a:rPr lang="en-US" altLang="zh-CN" sz="2400" dirty="0"/>
              <a:t>The Serial ATA-3 bus: 6 </a:t>
            </a:r>
            <a:r>
              <a:rPr lang="en-US" altLang="zh-CN" sz="2400" dirty="0" err="1"/>
              <a:t>Gbps</a:t>
            </a:r>
            <a:r>
              <a:rPr lang="en-US" altLang="zh-CN" sz="2400" dirty="0"/>
              <a:t>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With IDE bus: The electronics would be the bottleneck</a:t>
            </a:r>
          </a:p>
          <a:p>
            <a:pPr lvl="1"/>
            <a:r>
              <a:rPr lang="en-US" altLang="zh-CN" sz="2000" dirty="0"/>
              <a:t>at 66 MB/S</a:t>
            </a:r>
          </a:p>
          <a:p>
            <a:pPr eaLnBrk="1" hangingPunct="1"/>
            <a:r>
              <a:rPr lang="en-US" altLang="zh-CN" sz="2400" dirty="0"/>
              <a:t>With SATA-3 bus: The mechanics would be the bottleneck</a:t>
            </a:r>
          </a:p>
          <a:p>
            <a:pPr lvl="1"/>
            <a:r>
              <a:rPr lang="en-US" altLang="zh-CN" sz="2000" dirty="0"/>
              <a:t>at 180 MB/S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997687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Latency of 4-KB Data Accessing (Using IDE)</a:t>
            </a:r>
            <a:endParaRPr lang="zh-CN" altLang="en-US"/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The latency of reading a 4 kilobyte block chosen at random:</a:t>
            </a:r>
          </a:p>
          <a:p>
            <a:pPr eaLnBrk="1" hangingPunct="1"/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seek time + </a:t>
            </a:r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rotation latency + transmission of 4 kilobytes </a:t>
            </a:r>
          </a:p>
          <a:p>
            <a:pPr lvl="1"/>
            <a:r>
              <a:rPr lang="en-US" altLang="zh-CN" sz="1800" dirty="0"/>
              <a:t>= 8 + 4.17 + (4 / (66 × 1024)) × 1000 milliseconds</a:t>
            </a:r>
          </a:p>
          <a:p>
            <a:pPr lvl="1"/>
            <a:r>
              <a:rPr lang="en-US" altLang="zh-CN" sz="1800" dirty="0"/>
              <a:t>= 8 + 4.17 + 0.06 milliseconds</a:t>
            </a:r>
          </a:p>
          <a:p>
            <a:pPr lvl="1"/>
            <a:r>
              <a:rPr lang="en-US" altLang="zh-CN" sz="1800" dirty="0"/>
              <a:t>= 12.23 milliseconds</a:t>
            </a:r>
          </a:p>
          <a:p>
            <a:pPr eaLnBrk="1" hangingPunct="1"/>
            <a:endParaRPr lang="en-US" altLang="zh-CN" sz="2000" dirty="0"/>
          </a:p>
          <a:p>
            <a:pPr eaLnBrk="1" hangingPunct="1"/>
            <a:r>
              <a:rPr lang="en-US" altLang="zh-CN" sz="2000" dirty="0"/>
              <a:t>The throughput for reading randomly-chosen blocks one by one is:</a:t>
            </a:r>
          </a:p>
          <a:p>
            <a:pPr lvl="1"/>
            <a:r>
              <a:rPr lang="en-US" altLang="zh-CN" sz="1800" dirty="0"/>
              <a:t>= 1000/12.23 × 4 kilobytes per second</a:t>
            </a:r>
          </a:p>
          <a:p>
            <a:pPr lvl="1"/>
            <a:r>
              <a:rPr lang="en-US" altLang="zh-CN" sz="1800" dirty="0"/>
              <a:t>= 327 kilobytes/second</a:t>
            </a:r>
          </a:p>
        </p:txBody>
      </p:sp>
    </p:spTree>
    <p:extLst>
      <p:ext uri="{BB962C8B-B14F-4D97-AF65-F5344CB8AC3E}">
        <p14:creationId xmlns:p14="http://schemas.microsoft.com/office/powerpoint/2010/main" val="22224469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Round-1: No Optimization</a:t>
            </a:r>
            <a:endParaRPr lang="zh-CN" altLang="en-US" dirty="0"/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3815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1 	in ← OPEN ("in", READ) 		// open "in" for reading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2 	out ← OPEN ("out", WRITE) 	         // open "out" for reading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3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4	while not ENDOFFILE (in) do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5 		block ← READ (in, 4096)  	// read 4 kilobyte block from in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6 		block ← COMPUTE (block)  	// compute for 1 millisecond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7 		WRITE (out, block, 4096) 	// write 4 kilobyte block to out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8 	CLOSE (in)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9 	CLOSE (out)</a:t>
            </a:r>
          </a:p>
          <a:p>
            <a:pPr eaLnBrk="1" hangingPunct="1"/>
            <a:endParaRPr lang="en-US" altLang="zh-CN" sz="2400" i="1" dirty="0">
              <a:solidFill>
                <a:srgbClr val="2E75B6"/>
              </a:solidFill>
            </a:endParaRP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reading 4 kilobyte + 1 millisecond of computation + writing 4 kilobyte</a:t>
            </a:r>
          </a:p>
          <a:p>
            <a:pPr lvl="1"/>
            <a:r>
              <a:rPr lang="en-US" altLang="zh-CN" sz="2200" dirty="0"/>
              <a:t>= 12.23 + 1+ 12.23 milliseconds</a:t>
            </a:r>
          </a:p>
          <a:p>
            <a:pPr lvl="1"/>
            <a:r>
              <a:rPr lang="en-US" altLang="zh-CN" sz="2200" dirty="0"/>
              <a:t>= 25.46 milliseconds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24756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Round-2</a:t>
            </a:r>
            <a:endParaRPr lang="zh-CN" altLang="en-US" dirty="0"/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Modify the file system </a:t>
            </a:r>
          </a:p>
          <a:p>
            <a:pPr lvl="1"/>
            <a:r>
              <a:rPr lang="en-US" altLang="zh-CN" dirty="0"/>
              <a:t>to layout the blocks of a file contiguously</a:t>
            </a:r>
          </a:p>
          <a:p>
            <a:pPr lvl="1"/>
            <a:r>
              <a:rPr lang="en-US" altLang="zh-CN" dirty="0"/>
              <a:t>to </a:t>
            </a:r>
            <a:r>
              <a:rPr lang="en-US" altLang="zh-CN" b="1" dirty="0" err="1">
                <a:solidFill>
                  <a:srgbClr val="0096FF"/>
                </a:solidFill>
              </a:rPr>
              <a:t>prefetch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an entire track of data on each read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>
                <a:solidFill>
                  <a:srgbClr val="0096FF"/>
                </a:solidFill>
              </a:rPr>
              <a:t>Average seek time + 1 rotational delay</a:t>
            </a:r>
          </a:p>
          <a:p>
            <a:pPr lvl="1"/>
            <a:r>
              <a:rPr lang="en-US" altLang="zh-CN" dirty="0"/>
              <a:t>= 8 + 8.33 milliseconds = </a:t>
            </a:r>
            <a:r>
              <a:rPr lang="en-US" altLang="zh-CN" b="1" dirty="0">
                <a:solidFill>
                  <a:srgbClr val="FF2600"/>
                </a:solidFill>
              </a:rPr>
              <a:t>16.33 </a:t>
            </a:r>
            <a:r>
              <a:rPr lang="en-US" altLang="zh-CN" dirty="0"/>
              <a:t>milliseconds</a:t>
            </a:r>
          </a:p>
        </p:txBody>
      </p:sp>
    </p:spTree>
    <p:extLst>
      <p:ext uri="{BB962C8B-B14F-4D97-AF65-F5344CB8AC3E}">
        <p14:creationId xmlns:p14="http://schemas.microsoft.com/office/powerpoint/2010/main" val="1374319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Round-2</a:t>
            </a:r>
            <a:endParaRPr lang="zh-CN" altLang="en-US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1800" dirty="0"/>
              <a:t>File system issues 1 read request per 384 (1.5 MB per track / 4 KB) loop iterations</a:t>
            </a:r>
          </a:p>
          <a:p>
            <a:pPr eaLnBrk="1" hangingPunct="1"/>
            <a:r>
              <a:rPr lang="en-US" altLang="zh-CN" sz="1800" dirty="0"/>
              <a:t>The average time for 384 iterations is:</a:t>
            </a:r>
          </a:p>
          <a:p>
            <a:pPr eaLnBrk="1" hangingPunct="1"/>
            <a:r>
              <a:rPr lang="en-US" altLang="zh-CN" sz="1800" dirty="0">
                <a:solidFill>
                  <a:srgbClr val="0096FF"/>
                </a:solidFill>
              </a:rPr>
              <a:t>reading 1536 kilobyte + 384× (1 millisecond of computation + writing 4 kilobyte)</a:t>
            </a:r>
          </a:p>
          <a:p>
            <a:pPr lvl="1"/>
            <a:r>
              <a:rPr lang="en-US" altLang="zh-CN" sz="1600" dirty="0"/>
              <a:t>= 16.33 + 384 × (1 + 12.23) millisecond</a:t>
            </a:r>
          </a:p>
          <a:p>
            <a:pPr lvl="1"/>
            <a:r>
              <a:rPr lang="en-US" altLang="zh-CN" sz="1600" dirty="0"/>
              <a:t>= 16.33 + 5080.32 milliseconds</a:t>
            </a:r>
          </a:p>
          <a:p>
            <a:pPr lvl="1"/>
            <a:r>
              <a:rPr lang="en-US" altLang="zh-CN" sz="1600" dirty="0"/>
              <a:t>= 5096.65 milliseconds</a:t>
            </a:r>
          </a:p>
          <a:p>
            <a:pPr eaLnBrk="1" hangingPunct="1"/>
            <a:r>
              <a:rPr lang="en-US" altLang="zh-CN" sz="1800" dirty="0"/>
              <a:t>Thus, the average time for a loop iteration is 5096.65/384 = </a:t>
            </a:r>
            <a:r>
              <a:rPr lang="en-US" altLang="zh-CN" sz="1800" b="1" dirty="0">
                <a:solidFill>
                  <a:srgbClr val="FF2600"/>
                </a:solidFill>
              </a:rPr>
              <a:t>13.27</a:t>
            </a:r>
            <a:r>
              <a:rPr lang="en-US" altLang="zh-CN" sz="1800" dirty="0"/>
              <a:t> milliseconds</a:t>
            </a:r>
          </a:p>
          <a:p>
            <a:pPr eaLnBrk="1" hangingPunct="1"/>
            <a:endParaRPr lang="zh-CN" altLang="en-US" sz="1800" dirty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72" y="4363938"/>
            <a:ext cx="666273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8098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Round-3</a:t>
            </a:r>
            <a:endParaRPr lang="zh-CN" altLang="en-US" dirty="0"/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i-FI" altLang="zh-CN" sz="2000" dirty="0"/>
              <a:t>Improve by </a:t>
            </a:r>
            <a:r>
              <a:rPr lang="fi-FI" altLang="zh-CN" sz="2000" dirty="0">
                <a:solidFill>
                  <a:srgbClr val="0096FF"/>
                </a:solidFill>
              </a:rPr>
              <a:t>dallying</a:t>
            </a:r>
            <a:r>
              <a:rPr lang="fi-FI" altLang="zh-CN" sz="2000" dirty="0"/>
              <a:t> &amp; </a:t>
            </a:r>
            <a:r>
              <a:rPr lang="fi-FI" altLang="zh-CN" sz="2000" dirty="0">
                <a:solidFill>
                  <a:srgbClr val="0096FF"/>
                </a:solidFill>
              </a:rPr>
              <a:t>batching</a:t>
            </a:r>
            <a:r>
              <a:rPr lang="fi-FI" altLang="zh-CN" sz="2000" dirty="0"/>
              <a:t> write requests</a:t>
            </a:r>
          </a:p>
          <a:p>
            <a:pPr eaLnBrk="1" hangingPunct="1"/>
            <a:r>
              <a:rPr lang="fi-FI" altLang="zh-CN" sz="2000" dirty="0"/>
              <a:t>Write to buffer in RAM and flush when buffer is full</a:t>
            </a:r>
          </a:p>
          <a:p>
            <a:pPr eaLnBrk="1" hangingPunct="1"/>
            <a:r>
              <a:rPr lang="fi-FI" altLang="zh-CN" sz="2000" dirty="0"/>
              <a:t>Latency = (16.33 + 384 + 16.33)/384 milliseconds</a:t>
            </a:r>
          </a:p>
          <a:p>
            <a:pPr eaLnBrk="1" hangingPunct="1"/>
            <a:r>
              <a:rPr lang="fi-FI" altLang="zh-CN" sz="2000" dirty="0"/>
              <a:t>= </a:t>
            </a:r>
            <a:r>
              <a:rPr lang="fi-FI" altLang="zh-CN" sz="2000" b="1" dirty="0">
                <a:solidFill>
                  <a:srgbClr val="FF2600"/>
                </a:solidFill>
              </a:rPr>
              <a:t>1.09</a:t>
            </a:r>
            <a:r>
              <a:rPr lang="fi-FI" altLang="zh-CN" sz="2000" dirty="0"/>
              <a:t> milliseconds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539" y="4273649"/>
            <a:ext cx="637579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85" y="725091"/>
            <a:ext cx="2321719" cy="335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46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Round-4</a:t>
            </a:r>
            <a:endParaRPr lang="zh-CN" altLang="en-US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zh-CN" sz="2400" dirty="0"/>
              <a:t>Prefetch the next track before the 385th READ</a:t>
            </a:r>
          </a:p>
          <a:p>
            <a:pPr eaLnBrk="1" hangingPunct="1"/>
            <a:r>
              <a:rPr lang="fi-FI" altLang="zh-CN" sz="2400" dirty="0">
                <a:solidFill>
                  <a:srgbClr val="0096FF"/>
                </a:solidFill>
              </a:rPr>
              <a:t>Overlap</a:t>
            </a:r>
            <a:r>
              <a:rPr lang="fi-FI" altLang="zh-CN" sz="2400" dirty="0"/>
              <a:t> computation and I/O completely</a:t>
            </a:r>
          </a:p>
          <a:p>
            <a:pPr eaLnBrk="1" hangingPunct="1"/>
            <a:r>
              <a:rPr lang="fi-FI" altLang="zh-CN" sz="2400" dirty="0"/>
              <a:t>The average time around the loop is</a:t>
            </a:r>
            <a:r>
              <a:rPr lang="fi-FI" altLang="zh-CN" sz="2400" b="1" dirty="0">
                <a:solidFill>
                  <a:srgbClr val="FF2600"/>
                </a:solidFill>
              </a:rPr>
              <a:t> 1 </a:t>
            </a:r>
            <a:r>
              <a:rPr lang="fi-FI" altLang="zh-CN" sz="2400" dirty="0"/>
              <a:t>millisecond</a:t>
            </a:r>
          </a:p>
          <a:p>
            <a:pPr eaLnBrk="1" hangingPunct="1"/>
            <a:r>
              <a:rPr lang="fi-FI" altLang="zh-CN" sz="2400" dirty="0"/>
              <a:t>The bottleneck now is the CPU</a:t>
            </a:r>
            <a:endParaRPr lang="zh-CN" altLang="en-US" sz="2400" dirty="0"/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6379369" cy="125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57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Cache Policies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Multi-level Memory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71250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Analyzing Multilevel Memory Systems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Only consider the adjacent pair of levels</a:t>
            </a:r>
          </a:p>
          <a:p>
            <a:pPr lvl="1"/>
            <a:r>
              <a:rPr lang="en-US" altLang="zh-CN" sz="2400" dirty="0"/>
              <a:t>View it as a two level multilevel memory system</a:t>
            </a:r>
          </a:p>
          <a:p>
            <a:pPr lvl="1"/>
            <a:r>
              <a:rPr lang="en-US" altLang="zh-CN" sz="2400" dirty="0"/>
              <a:t>The 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primary device</a:t>
            </a:r>
            <a:r>
              <a:rPr lang="en-US" altLang="zh-CN" sz="2400" dirty="0"/>
              <a:t>, the 2</a:t>
            </a:r>
            <a:r>
              <a:rPr lang="en-US" altLang="zh-CN" sz="2400" baseline="30000" dirty="0"/>
              <a:t>nd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secondary device</a:t>
            </a:r>
            <a:endParaRPr lang="en-US" altLang="zh-CN" sz="3200" dirty="0">
              <a:solidFill>
                <a:srgbClr val="0096FF"/>
              </a:solidFill>
            </a:endParaRPr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47" y="3217540"/>
            <a:ext cx="6257925" cy="226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457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Locality of Reference and Working Sets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In many situations most memory references are to a small set of addresses for significant periods of time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 the application progresses, the area of concentration of access shifts, but its size still typically remains small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Called "locality of reference"</a:t>
            </a:r>
          </a:p>
          <a:p>
            <a:pPr lvl="1"/>
            <a:r>
              <a:rPr lang="en-US" altLang="zh-CN" sz="2000" dirty="0"/>
              <a:t>Temporal locality and spatial locality</a:t>
            </a:r>
          </a:p>
          <a:p>
            <a:pPr lvl="1"/>
            <a:r>
              <a:rPr lang="en-US" altLang="zh-CN" sz="2000" dirty="0">
                <a:solidFill>
                  <a:srgbClr val="FF0000"/>
                </a:solidFill>
              </a:rPr>
              <a:t>Thrashing</a:t>
            </a:r>
            <a:r>
              <a:rPr lang="en-US" altLang="zh-CN" sz="2000" dirty="0"/>
              <a:t>: repeated movement of data back and forth between two levels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219797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Multilevel Memory Management Policies</a:t>
            </a:r>
            <a:endParaRPr lang="zh-CN" altLang="en-US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23093" y="1273324"/>
            <a:ext cx="8109347" cy="326350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Each level of multilevel memory system can be characterized by 4 items: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string of references</a:t>
            </a:r>
            <a:r>
              <a:rPr lang="en-US" altLang="zh-CN" sz="2400" dirty="0"/>
              <a:t> directed to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bring-in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removal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capacity</a:t>
            </a:r>
            <a:r>
              <a:rPr lang="en-US" altLang="zh-CN" sz="2400" dirty="0"/>
              <a:t> of the level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57465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Page-removal Policies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First-in, first-out (</a:t>
            </a:r>
            <a:r>
              <a:rPr lang="en-US" altLang="zh-CN" sz="2000" b="1" dirty="0">
                <a:solidFill>
                  <a:srgbClr val="0096FF"/>
                </a:solidFill>
              </a:rPr>
              <a:t>FIFO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Remove the page that has been in the primary device the longest</a:t>
            </a:r>
          </a:p>
          <a:p>
            <a:pPr>
              <a:spcBef>
                <a:spcPts val="1200"/>
              </a:spcBef>
            </a:pPr>
            <a:r>
              <a:rPr lang="en-US" altLang="zh-CN" sz="2000" b="1" dirty="0" err="1">
                <a:solidFill>
                  <a:srgbClr val="FF0000"/>
                </a:solidFill>
              </a:rPr>
              <a:t>Belady's</a:t>
            </a:r>
            <a:r>
              <a:rPr lang="en-US" altLang="zh-CN" sz="2000" b="1" dirty="0">
                <a:solidFill>
                  <a:srgbClr val="FF0000"/>
                </a:solidFill>
              </a:rPr>
              <a:t> anomaly</a:t>
            </a:r>
          </a:p>
          <a:p>
            <a:pPr lvl="1"/>
            <a:r>
              <a:rPr lang="en-US" altLang="zh-CN" sz="1800" dirty="0"/>
              <a:t>Performance drops with a larger primary device capacity!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Optimal (</a:t>
            </a:r>
            <a:r>
              <a:rPr lang="en-US" altLang="zh-CN" sz="2000" b="1" dirty="0">
                <a:solidFill>
                  <a:srgbClr val="0096FF"/>
                </a:solidFill>
              </a:rPr>
              <a:t>OPT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Choose for removal the page that will not be needed for the longest time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Least-recently-used (</a:t>
            </a:r>
            <a:r>
              <a:rPr lang="en-US" altLang="zh-CN" sz="2000" b="1" dirty="0">
                <a:solidFill>
                  <a:srgbClr val="0096FF"/>
                </a:solidFill>
              </a:rPr>
              <a:t>LRU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The page in the primary device that has not been used for the longest time</a:t>
            </a:r>
          </a:p>
        </p:txBody>
      </p:sp>
    </p:spTree>
    <p:extLst>
      <p:ext uri="{BB962C8B-B14F-4D97-AF65-F5344CB8AC3E}">
        <p14:creationId xmlns:p14="http://schemas.microsoft.com/office/powerpoint/2010/main" val="4180559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First-in, First-out (FIFO) Page-Removal Policy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The page for removal is the one that has been in the primary device the longest</a:t>
            </a:r>
          </a:p>
          <a:p>
            <a:pPr eaLnBrk="1" hangingPunct="1"/>
            <a:endParaRPr lang="zh-CN" altLang="en-US" sz="2800" dirty="0"/>
          </a:p>
        </p:txBody>
      </p:sp>
      <p:pic>
        <p:nvPicPr>
          <p:cNvPr id="348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13484"/>
            <a:ext cx="6186488" cy="252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083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/>
              <a:t>Belady's</a:t>
            </a:r>
            <a:r>
              <a:rPr lang="en-US" altLang="zh-CN" dirty="0"/>
              <a:t> Anomaly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Increase of missing-page exception numbers with a larger primary device capacity</a:t>
            </a:r>
            <a:endParaRPr lang="zh-CN" altLang="en-US" sz="2800" dirty="0"/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566234"/>
            <a:ext cx="6172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862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</a:t>
            </a:r>
            <a:endParaRPr lang="zh-CN" altLang="en-US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67544" y="1235223"/>
            <a:ext cx="8219256" cy="38545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/>
              <a:t>Subset property</a:t>
            </a:r>
          </a:p>
          <a:p>
            <a:pPr lvl="1"/>
            <a:r>
              <a:rPr lang="en-US" altLang="zh-CN" sz="2200" dirty="0"/>
              <a:t>For the optimal policy, at all times,</a:t>
            </a:r>
            <a:r>
              <a:rPr lang="zh-CN" altLang="en-US" sz="2200" dirty="0"/>
              <a:t> </a:t>
            </a:r>
            <a:r>
              <a:rPr lang="en-US" altLang="zh-CN" sz="2200" dirty="0"/>
              <a:t>the pages it keeps in the 3-page memory is a subset of that it keeps in the 4-page memory</a:t>
            </a:r>
            <a:endParaRPr lang="zh-CN" altLang="en-US" sz="2200" dirty="0"/>
          </a:p>
          <a:p>
            <a:pPr eaLnBrk="1" hangingPunct="1"/>
            <a:r>
              <a:rPr lang="en-US" altLang="zh-CN" dirty="0"/>
              <a:t>No </a:t>
            </a:r>
            <a:r>
              <a:rPr lang="en-US" altLang="zh-CN" dirty="0" err="1"/>
              <a:t>Belady's</a:t>
            </a:r>
            <a:r>
              <a:rPr lang="en-US" altLang="zh-CN" dirty="0"/>
              <a:t> anomaly if subset property holds</a:t>
            </a:r>
          </a:p>
          <a:p>
            <a:pPr lvl="1"/>
            <a:r>
              <a:rPr lang="en-US" altLang="zh-CN" sz="2200" dirty="0"/>
              <a:t>At all times and</a:t>
            </a:r>
            <a:r>
              <a:rPr lang="zh-CN" altLang="en-US" sz="2200" dirty="0"/>
              <a:t> </a:t>
            </a:r>
            <a:r>
              <a:rPr lang="en-US" altLang="zh-CN" sz="2200" dirty="0"/>
              <a:t>for every possible capacity of primary device,</a:t>
            </a:r>
            <a:r>
              <a:rPr lang="zh-CN" altLang="en-US" sz="2200" dirty="0"/>
              <a:t> </a:t>
            </a:r>
            <a:r>
              <a:rPr lang="en-US" altLang="zh-CN" sz="2200" dirty="0"/>
              <a:t>it creates a total ordering for pages at a given time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817833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OPT (Optimal) Page-Removal Policy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Always choose for removal the page that will not be needed for the longest time</a:t>
            </a:r>
            <a:endParaRPr lang="zh-CN" altLang="en-US" sz="2800" dirty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736627"/>
            <a:ext cx="4381500" cy="218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736403"/>
            <a:ext cx="44958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0415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LRU</a:t>
            </a:r>
            <a:endParaRPr lang="zh-CN" altLang="en-US"/>
          </a:p>
        </p:txBody>
      </p:sp>
      <p:pic>
        <p:nvPicPr>
          <p:cNvPr id="3789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6313"/>
            <a:ext cx="62674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034210" y="2274392"/>
            <a:ext cx="284559" cy="1833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72009" y="2274392"/>
            <a:ext cx="161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confirmed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error,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errata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part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I.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79759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sz="3150"/>
              <a:t>Least-recently-used (LRU) Page Removal Policy</a:t>
            </a:r>
            <a:endParaRPr lang="zh-CN" altLang="en-US" sz="315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 program that runs from top to bottom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the virtual memory that is larger than primary device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/>
              <a:t>LRU: always evicts exactly the wrong page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Most-recently-used (MRU) page-removal policy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38916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521665"/>
            <a:ext cx="8743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1" y="2795456"/>
            <a:ext cx="8791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8802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Comparative Analysis of Different Policies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Ways of deciding the following two things:</a:t>
            </a:r>
          </a:p>
          <a:p>
            <a:pPr lvl="1"/>
            <a:r>
              <a:rPr lang="en-US" altLang="zh-CN" sz="2000" dirty="0"/>
              <a:t>How large the primary memory device should be?</a:t>
            </a:r>
          </a:p>
          <a:p>
            <a:pPr lvl="1"/>
            <a:r>
              <a:rPr lang="en-US" altLang="zh-CN" sz="2000" dirty="0"/>
              <a:t>Which page removal policy to use?</a:t>
            </a:r>
          </a:p>
          <a:p>
            <a:pPr eaLnBrk="1" hangingPunct="1"/>
            <a:r>
              <a:rPr lang="en-US" altLang="zh-CN" sz="2400" dirty="0"/>
              <a:t>Collecting traces of the reference strings of typical programs</a:t>
            </a:r>
          </a:p>
          <a:p>
            <a:pPr eaLnBrk="1" hangingPunct="1"/>
            <a:r>
              <a:rPr lang="en-US" altLang="zh-CN" sz="2400" dirty="0"/>
              <a:t>Simulate the multilevel memory manager with:</a:t>
            </a:r>
          </a:p>
          <a:p>
            <a:pPr lvl="1"/>
            <a:r>
              <a:rPr lang="en-US" altLang="zh-CN" sz="2000" dirty="0"/>
              <a:t>Different configurations		- Size of primary device</a:t>
            </a:r>
          </a:p>
          <a:p>
            <a:pPr lvl="1"/>
            <a:r>
              <a:rPr lang="en-US" altLang="zh-CN" sz="2000" dirty="0"/>
              <a:t>Page removal policy		- Traces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18141847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 for LRU</a:t>
            </a:r>
            <a:endParaRPr lang="zh-CN" altLang="en-US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tabLst>
                <a:tab pos="1970088" algn="l"/>
              </a:tabLst>
            </a:pPr>
            <a:r>
              <a:rPr lang="en-US" altLang="zh-CN" sz="2000" dirty="0"/>
              <a:t>It can perform a simulation for all possible primary memory size with a single pass through a given reference string</a:t>
            </a:r>
          </a:p>
          <a:p>
            <a:pPr eaLnBrk="1" hangingPunct="1">
              <a:tabLst>
                <a:tab pos="1970088" algn="l"/>
              </a:tabLst>
            </a:pPr>
            <a:endParaRPr lang="zh-CN" altLang="en-US" sz="2000" dirty="0"/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84" y="2353444"/>
            <a:ext cx="6650831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41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Efficiency of Page-Removal Policies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Clock page-removal algorithm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Base on a hardware setting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Reference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Move clockwise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If T, set F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Choose as the victim otherwise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800" dirty="0"/>
              <a:t>Random removal policy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For TLB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800" dirty="0"/>
              <a:t>Directed mapping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53444"/>
            <a:ext cx="3566022" cy="246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484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5041</TotalTime>
  <Words>2573</Words>
  <Application>Microsoft Macintosh PowerPoint</Application>
  <PresentationFormat>全屏显示(16:10)</PresentationFormat>
  <Paragraphs>394</Paragraphs>
  <Slides>59</Slides>
  <Notes>6</Notes>
  <HiddenSlides>1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5" baseType="lpstr">
      <vt:lpstr>等线</vt:lpstr>
      <vt:lpstr>等线</vt:lpstr>
      <vt:lpstr>Arial</vt:lpstr>
      <vt:lpstr>Calibri</vt:lpstr>
      <vt:lpstr>Consolas</vt:lpstr>
      <vt:lpstr>Office 主题​​</vt:lpstr>
      <vt:lpstr>System Performance</vt:lpstr>
      <vt:lpstr>Improve Performance? Buy New Hardware!</vt:lpstr>
      <vt:lpstr>Moore's Law</vt:lpstr>
      <vt:lpstr>How to Improve Performance</vt:lpstr>
      <vt:lpstr>Improving Performance at 3 Layers</vt:lpstr>
      <vt:lpstr>Performance Metrics</vt:lpstr>
      <vt:lpstr>Performance Metrics</vt:lpstr>
      <vt:lpstr>Performance Metrics: Capacity</vt:lpstr>
      <vt:lpstr>Performance Metrics: Latency</vt:lpstr>
      <vt:lpstr>Performance Metrics: Throughput</vt:lpstr>
      <vt:lpstr>Performance Metrics: Utilization</vt:lpstr>
      <vt:lpstr>Relationship between Latency &amp; Throughput</vt:lpstr>
      <vt:lpstr>Throughput and Latency</vt:lpstr>
      <vt:lpstr>Throughput and Latency</vt:lpstr>
      <vt:lpstr>Throughput and Latency</vt:lpstr>
      <vt:lpstr>Improving Bottlenecks</vt:lpstr>
      <vt:lpstr>Latency Improves Slowly</vt:lpstr>
      <vt:lpstr>Fast Path for Latency Optimizations</vt:lpstr>
      <vt:lpstr>Fast Path for Latency Optimizations</vt:lpstr>
      <vt:lpstr>Caching: Classic Fast Path Optimization</vt:lpstr>
      <vt:lpstr>Using Concurrency to Improve Throughput</vt:lpstr>
      <vt:lpstr>Reducing Latency using Concurrency </vt:lpstr>
      <vt:lpstr>Hide Latency by Overlapping</vt:lpstr>
      <vt:lpstr>Queuing and Overload</vt:lpstr>
      <vt:lpstr>Queuing and Overload</vt:lpstr>
      <vt:lpstr>Queuing and Overload</vt:lpstr>
      <vt:lpstr>Queuing and Overload</vt:lpstr>
      <vt:lpstr>Fighting Bottlenecks</vt:lpstr>
      <vt:lpstr>Why Performance Bottleneck?</vt:lpstr>
      <vt:lpstr>How to Improve Performance?</vt:lpstr>
      <vt:lpstr>Batching</vt:lpstr>
      <vt:lpstr>Dallying</vt:lpstr>
      <vt:lpstr>Speculation</vt:lpstr>
      <vt:lpstr>Challenges</vt:lpstr>
      <vt:lpstr>Case: I/O Bottleneck</vt:lpstr>
      <vt:lpstr>The I/O Bottleneck</vt:lpstr>
      <vt:lpstr>The I/O Bottleneck</vt:lpstr>
      <vt:lpstr>A Typical Modern 400 Gigabyte Disk</vt:lpstr>
      <vt:lpstr>Bottleneck </vt:lpstr>
      <vt:lpstr>Latency of 4-KB Data Accessing (Using IDE)</vt:lpstr>
      <vt:lpstr>Round-1: No Optimization</vt:lpstr>
      <vt:lpstr>Round-2</vt:lpstr>
      <vt:lpstr>Round-2</vt:lpstr>
      <vt:lpstr>Round-3</vt:lpstr>
      <vt:lpstr>Round-4</vt:lpstr>
      <vt:lpstr>Cache Policies</vt:lpstr>
      <vt:lpstr>Analyzing Multilevel Memory Systems</vt:lpstr>
      <vt:lpstr>Locality of Reference and Working Sets</vt:lpstr>
      <vt:lpstr>Multilevel Memory Management Policies</vt:lpstr>
      <vt:lpstr>Page-removal Policies</vt:lpstr>
      <vt:lpstr>First-in, First-out (FIFO) Page-Removal Policy</vt:lpstr>
      <vt:lpstr>Belady's Anomaly</vt:lpstr>
      <vt:lpstr>Stack Algorithms</vt:lpstr>
      <vt:lpstr>OPT (Optimal) Page-Removal Policy</vt:lpstr>
      <vt:lpstr>LRU</vt:lpstr>
      <vt:lpstr>Least-recently-used (LRU) Page Removal Policy</vt:lpstr>
      <vt:lpstr>Comparative Analysis of Different Policies</vt:lpstr>
      <vt:lpstr>Stack Algorithms for LRU</vt:lpstr>
      <vt:lpstr>Efficiency of Page-Removal Policies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165</cp:revision>
  <cp:lastPrinted>2016-06-13T07:55:34Z</cp:lastPrinted>
  <dcterms:created xsi:type="dcterms:W3CDTF">2017-05-12T06:55:38Z</dcterms:created>
  <dcterms:modified xsi:type="dcterms:W3CDTF">2019-11-28T01:34:31Z</dcterms:modified>
</cp:coreProperties>
</file>